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sldIdLst>
    <p:sldId id="263" r:id="rId2"/>
    <p:sldId id="276" r:id="rId3"/>
    <p:sldId id="264" r:id="rId4"/>
    <p:sldId id="265" r:id="rId5"/>
    <p:sldId id="266" r:id="rId6"/>
    <p:sldId id="267" r:id="rId7"/>
    <p:sldId id="268" r:id="rId8"/>
    <p:sldId id="269" r:id="rId9"/>
    <p:sldId id="270" r:id="rId10"/>
    <p:sldId id="271" r:id="rId11"/>
    <p:sldId id="272" r:id="rId12"/>
    <p:sldId id="273" r:id="rId13"/>
    <p:sldId id="274" r:id="rId14"/>
    <p:sldId id="277" r:id="rId15"/>
    <p:sldId id="278" r:id="rId16"/>
    <p:sldId id="279" r:id="rId17"/>
    <p:sldId id="280" r:id="rId18"/>
    <p:sldId id="281" r:id="rId19"/>
    <p:sldId id="282" r:id="rId20"/>
    <p:sldId id="283" r:id="rId21"/>
    <p:sldId id="284" r:id="rId22"/>
    <p:sldId id="285" r:id="rId23"/>
    <p:sldId id="286" r:id="rId24"/>
    <p:sldId id="287" r:id="rId25"/>
    <p:sldId id="302" r:id="rId2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8A25"/>
    <a:srgbClr val="889238"/>
    <a:srgbClr val="002A63"/>
    <a:srgbClr val="A7BFCB"/>
    <a:srgbClr val="BFCBD8"/>
    <a:srgbClr val="E55A05"/>
    <a:srgbClr val="A4240B"/>
    <a:srgbClr val="46132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96" d="100"/>
          <a:sy n="96" d="100"/>
        </p:scale>
        <p:origin x="-1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39C83BA3-211E-42E7-9316-21EDB296D15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miter lim="800000"/>
            <a:headEnd/>
            <a:tailEnd/>
          </a:ln>
        </p:spPr>
        <p:txBody>
          <a:bodyPr/>
          <a:lstStyle/>
          <a:p>
            <a:fld id="{62948A59-ADA1-41B3-A924-950F21043B34}" type="slidenum">
              <a:rPr lang="en-US" smtClean="0"/>
              <a:pPr/>
              <a:t>1</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6FEEB9-0B11-4BEF-BFCE-CD8E1DEC8BBC}" type="slidenum">
              <a:rPr lang="en-US"/>
              <a:pPr/>
              <a:t>19</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4D1171-91C6-4246-9FC0-7E848A413BD9}" type="slidenum">
              <a:rPr lang="en-US"/>
              <a:pPr/>
              <a:t>20</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3C4B31-CED2-4448-9612-839944618B30}" type="slidenum">
              <a:rPr lang="en-US"/>
              <a:pPr/>
              <a:t>21</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D76879-782C-4B89-9ABE-818F871FAB4E}" type="slidenum">
              <a:rPr lang="en-US"/>
              <a:pPr/>
              <a:t>22</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46F9CE-E212-4F0E-B738-B405A571D005}" type="slidenum">
              <a:rPr lang="en-US"/>
              <a:pPr/>
              <a:t>23</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8AAC3F-A9EF-4B4C-9175-9AD9A2DA5158}" type="slidenum">
              <a:rPr lang="en-US"/>
              <a:pPr/>
              <a:t>24</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7D06C2-EE91-447A-8C80-7CEBD3D13268}" type="slidenum">
              <a:rPr lang="en-US"/>
              <a:pPr/>
              <a:t>25</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2576AB-5982-4379-81B1-833CD6777205}" type="slidenum">
              <a:rPr lang="en-US"/>
              <a:pPr/>
              <a:t>2</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miter lim="800000"/>
            <a:headEnd/>
            <a:tailEnd/>
          </a:ln>
        </p:spPr>
        <p:txBody>
          <a:bodyPr/>
          <a:lstStyle/>
          <a:p>
            <a:fld id="{95629946-187E-4A43-A7D5-8BC72BA33C14}" type="slidenum">
              <a:rPr lang="en-US" smtClean="0"/>
              <a:pPr/>
              <a:t>4</a:t>
            </a:fld>
            <a:endParaRPr lang="en-US" smtClean="0"/>
          </a:p>
        </p:txBody>
      </p:sp>
      <p:sp>
        <p:nvSpPr>
          <p:cNvPr id="26627" name="Rectangle 2"/>
          <p:cNvSpPr>
            <a:spLocks noGrp="1" noRot="1" noChangeAspect="1" noChangeArrowheads="1" noTextEdit="1"/>
          </p:cNvSpPr>
          <p:nvPr>
            <p:ph type="sldImg"/>
          </p:nvPr>
        </p:nvSpPr>
        <p:spPr>
          <a:xfrm>
            <a:off x="1144588" y="687388"/>
            <a:ext cx="4568825" cy="3425825"/>
          </a:xfrm>
          <a:ln w="12700" cap="flat"/>
        </p:spPr>
      </p:sp>
      <p:sp>
        <p:nvSpPr>
          <p:cNvPr id="26628" name="Rectangle 3"/>
          <p:cNvSpPr>
            <a:spLocks noGrp="1" noChangeArrowheads="1"/>
          </p:cNvSpPr>
          <p:nvPr>
            <p:ph type="body" idx="1"/>
          </p:nvPr>
        </p:nvSpPr>
        <p:spPr>
          <a:xfrm>
            <a:off x="914400" y="4343400"/>
            <a:ext cx="5029200" cy="4114800"/>
          </a:xfrm>
          <a:noFill/>
        </p:spPr>
        <p:txBody>
          <a:bodyPr lIns="92075" tIns="46038" rIns="92075" bIns="46038"/>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BBC4E01C-EF94-4563-BB9D-49353E31D1D0}" type="slidenum">
              <a:rPr lang="en-US" smtClean="0"/>
              <a:pPr/>
              <a:t>5</a:t>
            </a:fld>
            <a:endParaRPr lang="en-US" smtClean="0"/>
          </a:p>
        </p:txBody>
      </p:sp>
      <p:sp>
        <p:nvSpPr>
          <p:cNvPr id="27651" name="Rectangle 2"/>
          <p:cNvSpPr>
            <a:spLocks noGrp="1" noRot="1" noChangeAspect="1" noChangeArrowheads="1" noTextEdit="1"/>
          </p:cNvSpPr>
          <p:nvPr>
            <p:ph type="sldImg"/>
          </p:nvPr>
        </p:nvSpPr>
        <p:spPr>
          <a:xfrm>
            <a:off x="1144588" y="687388"/>
            <a:ext cx="4568825" cy="3425825"/>
          </a:xfrm>
          <a:ln w="12700" cap="flat"/>
        </p:spPr>
      </p:sp>
      <p:sp>
        <p:nvSpPr>
          <p:cNvPr id="27652" name="Rectangle 3"/>
          <p:cNvSpPr>
            <a:spLocks noGrp="1" noChangeArrowheads="1"/>
          </p:cNvSpPr>
          <p:nvPr>
            <p:ph type="body" idx="1"/>
          </p:nvPr>
        </p:nvSpPr>
        <p:spPr>
          <a:xfrm>
            <a:off x="914400" y="4343400"/>
            <a:ext cx="5029200" cy="4114800"/>
          </a:xfrm>
          <a:noFill/>
        </p:spPr>
        <p:txBody>
          <a:bodyPr lIns="92075" tIns="46038" rIns="92075" bIns="46038"/>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282DB3-E6EB-488D-84A8-B61BDF152BF9}" type="slidenum">
              <a:rPr lang="en-US"/>
              <a:pPr/>
              <a:t>14</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53A0E7-E7D0-48EC-9BE5-9068C256A8D7}" type="slidenum">
              <a:rPr lang="en-US"/>
              <a:pPr/>
              <a:t>15</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672390-F95E-4AC5-99B6-9F924240406B}" type="slidenum">
              <a:rPr lang="en-US"/>
              <a:pPr/>
              <a:t>16</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743B90-A24E-4959-9B52-CBE612A800F9}" type="slidenum">
              <a:rPr lang="en-US"/>
              <a:pPr/>
              <a:t>17</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46C942-FB6A-4CFE-B6C4-EBA04BD315E9}" type="slidenum">
              <a:rPr lang="en-US"/>
              <a:pPr/>
              <a:t>18</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A7E4E4-2437-40DD-88DC-39CB846215D8}"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9D169B-B563-46ED-865D-8034B51FB4B2}"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E1BCB8-349A-4201-B005-CBAA487F9D91}"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D616DD-B30C-4008-9A44-8EE148BA4344}" type="slidenum">
              <a:rPr lang="en-US"/>
              <a:pPr/>
              <a:t>‹#›</a:t>
            </a:fld>
            <a:endParaRPr lang="en-US"/>
          </a:p>
        </p:txBody>
      </p:sp>
      <p:grpSp>
        <p:nvGrpSpPr>
          <p:cNvPr id="7" name="Group 33"/>
          <p:cNvGrpSpPr>
            <a:grpSpLocks/>
          </p:cNvGrpSpPr>
          <p:nvPr userDrawn="1"/>
        </p:nvGrpSpPr>
        <p:grpSpPr bwMode="auto">
          <a:xfrm>
            <a:off x="0" y="5791200"/>
            <a:ext cx="9144000" cy="1066800"/>
            <a:chOff x="0" y="3648"/>
            <a:chExt cx="5760" cy="672"/>
          </a:xfrm>
        </p:grpSpPr>
        <p:grpSp>
          <p:nvGrpSpPr>
            <p:cNvPr id="8" name="Group 30"/>
            <p:cNvGrpSpPr>
              <a:grpSpLocks/>
            </p:cNvGrpSpPr>
            <p:nvPr/>
          </p:nvGrpSpPr>
          <p:grpSpPr bwMode="auto">
            <a:xfrm>
              <a:off x="0" y="3648"/>
              <a:ext cx="5760" cy="672"/>
              <a:chOff x="0" y="3648"/>
              <a:chExt cx="5760" cy="672"/>
            </a:xfrm>
          </p:grpSpPr>
          <p:sp>
            <p:nvSpPr>
              <p:cNvPr id="10" name="Rectangle 9"/>
              <p:cNvSpPr>
                <a:spLocks noChangeArrowheads="1"/>
              </p:cNvSpPr>
              <p:nvPr/>
            </p:nvSpPr>
            <p:spPr bwMode="auto">
              <a:xfrm>
                <a:off x="0" y="3648"/>
                <a:ext cx="5760" cy="672"/>
              </a:xfrm>
              <a:prstGeom prst="rect">
                <a:avLst/>
              </a:prstGeom>
              <a:solidFill>
                <a:srgbClr val="461326"/>
              </a:solidFill>
              <a:ln w="0">
                <a:noFill/>
                <a:miter lim="800000"/>
                <a:headEnd/>
                <a:tailEnd/>
              </a:ln>
            </p:spPr>
            <p:txBody>
              <a:bodyPr wrap="none" anchor="ctr"/>
              <a:lstStyle/>
              <a:p>
                <a:endParaRPr lang="en-US"/>
              </a:p>
            </p:txBody>
          </p:sp>
          <p:pic>
            <p:nvPicPr>
              <p:cNvPr id="11" name="Picture 29" descr="NWAMERICA WHITE"/>
              <p:cNvPicPr>
                <a:picLocks noChangeAspect="1" noChangeArrowheads="1"/>
              </p:cNvPicPr>
              <p:nvPr/>
            </p:nvPicPr>
            <p:blipFill>
              <a:blip r:embed="rId2" cstate="print"/>
              <a:srcRect/>
              <a:stretch>
                <a:fillRect/>
              </a:stretch>
            </p:blipFill>
            <p:spPr bwMode="auto">
              <a:xfrm>
                <a:off x="4800" y="3833"/>
                <a:ext cx="706" cy="302"/>
              </a:xfrm>
              <a:prstGeom prst="rect">
                <a:avLst/>
              </a:prstGeom>
              <a:solidFill>
                <a:srgbClr val="461326"/>
              </a:solidFill>
            </p:spPr>
          </p:pic>
        </p:grpSp>
        <p:sp>
          <p:nvSpPr>
            <p:cNvPr id="9" name="Text Box 31"/>
            <p:cNvSpPr txBox="1">
              <a:spLocks noChangeArrowheads="1"/>
            </p:cNvSpPr>
            <p:nvPr/>
          </p:nvSpPr>
          <p:spPr bwMode="auto">
            <a:xfrm>
              <a:off x="336" y="3888"/>
              <a:ext cx="3130" cy="231"/>
            </a:xfrm>
            <a:prstGeom prst="rect">
              <a:avLst/>
            </a:prstGeom>
            <a:solidFill>
              <a:srgbClr val="461326"/>
            </a:solidFill>
            <a:ln w="9525">
              <a:noFill/>
              <a:miter lim="800000"/>
              <a:headEnd/>
              <a:tailEnd/>
            </a:ln>
          </p:spPr>
          <p:txBody>
            <a:bodyPr>
              <a:spAutoFit/>
            </a:bodyPr>
            <a:lstStyle/>
            <a:p>
              <a:r>
                <a:rPr lang="en-US" sz="1800">
                  <a:solidFill>
                    <a:schemeClr val="bg1"/>
                  </a:solidFill>
                  <a:latin typeface="Goudy" pitchFamily="1" charset="0"/>
                </a:rPr>
                <a:t>Working Together for Strong Communities</a:t>
              </a:r>
              <a:endParaRPr lang="en-US" sz="1600"/>
            </a:p>
          </p:txBody>
        </p:sp>
      </p:gr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9C0CD2-EC0B-4878-B507-7BBB044F38F8}"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B829FD-A060-4C8D-9919-F960601C7F64}"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5C904AC-CFEC-474D-AB99-34E2DA8940CC}"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8D899F0-6D0B-4E05-9C3A-592B646346EC}"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2663ABA-2729-4D06-BB0F-19CAC380C597}"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E52875-BF2D-4A7E-83A1-79F44B553647}"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892080-94D3-4E7F-B2EF-5FE79637F578}"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B60804FC-69E8-4B06-9158-6C8C59E027C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1" charset="-128"/>
        </a:defRPr>
      </a:lvl2pPr>
      <a:lvl3pPr algn="ctr" rtl="0" fontAlgn="base">
        <a:spcBef>
          <a:spcPct val="0"/>
        </a:spcBef>
        <a:spcAft>
          <a:spcPct val="0"/>
        </a:spcAft>
        <a:defRPr sz="4400">
          <a:solidFill>
            <a:schemeClr val="tx2"/>
          </a:solidFill>
          <a:latin typeface="Arial" charset="0"/>
          <a:ea typeface="ＭＳ Ｐゴシック" pitchFamily="1" charset="-128"/>
        </a:defRPr>
      </a:lvl3pPr>
      <a:lvl4pPr algn="ctr" rtl="0" fontAlgn="base">
        <a:spcBef>
          <a:spcPct val="0"/>
        </a:spcBef>
        <a:spcAft>
          <a:spcPct val="0"/>
        </a:spcAft>
        <a:defRPr sz="4400">
          <a:solidFill>
            <a:schemeClr val="tx2"/>
          </a:solidFill>
          <a:latin typeface="Arial" charset="0"/>
          <a:ea typeface="ＭＳ Ｐゴシック" pitchFamily="1" charset="-128"/>
        </a:defRPr>
      </a:lvl4pPr>
      <a:lvl5pPr algn="ctr" rtl="0" fontAlgn="base">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nw.org/financialfitnes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msharp@nw.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mtClean="0"/>
              <a:t>Financial Fitness</a:t>
            </a:r>
          </a:p>
        </p:txBody>
      </p:sp>
      <p:sp>
        <p:nvSpPr>
          <p:cNvPr id="2051" name="Rectangle 3"/>
          <p:cNvSpPr>
            <a:spLocks noGrp="1" noChangeArrowheads="1"/>
          </p:cNvSpPr>
          <p:nvPr>
            <p:ph type="subTitle" idx="1"/>
          </p:nvPr>
        </p:nvSpPr>
        <p:spPr>
          <a:xfrm>
            <a:off x="914400" y="3886200"/>
            <a:ext cx="7010400" cy="1371600"/>
          </a:xfrm>
        </p:spPr>
        <p:txBody>
          <a:bodyPr/>
          <a:lstStyle/>
          <a:p>
            <a:pPr eaLnBrk="1" hangingPunct="1">
              <a:defRPr/>
            </a:pPr>
            <a:r>
              <a:rPr lang="en-US" b="1" dirty="0" smtClean="0">
                <a:effectLst>
                  <a:outerShdw blurRad="38100" dist="38100" dir="2700000" algn="tl">
                    <a:srgbClr val="000000">
                      <a:alpha val="43137"/>
                    </a:srgbClr>
                  </a:outerShdw>
                </a:effectLst>
              </a:rPr>
              <a:t>Financial Capability Program </a:t>
            </a:r>
          </a:p>
          <a:p>
            <a:pPr eaLnBrk="1" hangingPunct="1">
              <a:defRPr/>
            </a:pPr>
            <a:r>
              <a:rPr lang="en-US" b="1" dirty="0" smtClean="0">
                <a:effectLst>
                  <a:outerShdw blurRad="38100" dist="38100" dir="2700000" algn="tl">
                    <a:srgbClr val="000000">
                      <a:alpha val="43137"/>
                    </a:srgbClr>
                  </a:outerShdw>
                </a:effectLst>
              </a:rPr>
              <a:t>VISTA Presentation </a:t>
            </a:r>
          </a:p>
          <a:p>
            <a:pPr eaLnBrk="1" hangingPunct="1">
              <a:defRPr/>
            </a:pPr>
            <a:endParaRPr lang="en-US" sz="2400" dirty="0" smtClean="0"/>
          </a:p>
        </p:txBody>
      </p:sp>
      <p:pic>
        <p:nvPicPr>
          <p:cNvPr id="3076" name="Picture 4" descr="Fin Fit Logo"/>
          <p:cNvPicPr>
            <a:picLocks noChangeAspect="1" noChangeArrowheads="1"/>
          </p:cNvPicPr>
          <p:nvPr/>
        </p:nvPicPr>
        <p:blipFill>
          <a:blip r:embed="rId3" cstate="print"/>
          <a:srcRect/>
          <a:stretch>
            <a:fillRect/>
          </a:stretch>
        </p:blipFill>
        <p:spPr bwMode="auto">
          <a:xfrm>
            <a:off x="914400" y="1371600"/>
            <a:ext cx="6400800" cy="2035175"/>
          </a:xfrm>
          <a:prstGeom prst="rect">
            <a:avLst/>
          </a:prstGeom>
          <a:noFill/>
          <a:ln w="9525">
            <a:noFill/>
            <a:miter lim="800000"/>
            <a:headEnd/>
            <a:tailEnd/>
          </a:ln>
        </p:spPr>
      </p:pic>
      <p:grpSp>
        <p:nvGrpSpPr>
          <p:cNvPr id="5" name="Group 33"/>
          <p:cNvGrpSpPr>
            <a:grpSpLocks/>
          </p:cNvGrpSpPr>
          <p:nvPr/>
        </p:nvGrpSpPr>
        <p:grpSpPr bwMode="auto">
          <a:xfrm>
            <a:off x="0" y="5791200"/>
            <a:ext cx="9144000" cy="1066800"/>
            <a:chOff x="0" y="3648"/>
            <a:chExt cx="5760" cy="672"/>
          </a:xfrm>
        </p:grpSpPr>
        <p:grpSp>
          <p:nvGrpSpPr>
            <p:cNvPr id="6" name="Group 30"/>
            <p:cNvGrpSpPr>
              <a:grpSpLocks/>
            </p:cNvGrpSpPr>
            <p:nvPr/>
          </p:nvGrpSpPr>
          <p:grpSpPr bwMode="auto">
            <a:xfrm>
              <a:off x="0" y="3648"/>
              <a:ext cx="5760" cy="672"/>
              <a:chOff x="0" y="3648"/>
              <a:chExt cx="5760" cy="672"/>
            </a:xfrm>
          </p:grpSpPr>
          <p:sp>
            <p:nvSpPr>
              <p:cNvPr id="8" name="Rectangle 9"/>
              <p:cNvSpPr>
                <a:spLocks noChangeArrowheads="1"/>
              </p:cNvSpPr>
              <p:nvPr/>
            </p:nvSpPr>
            <p:spPr bwMode="auto">
              <a:xfrm>
                <a:off x="0" y="3648"/>
                <a:ext cx="5760" cy="672"/>
              </a:xfrm>
              <a:prstGeom prst="rect">
                <a:avLst/>
              </a:prstGeom>
              <a:solidFill>
                <a:srgbClr val="461326"/>
              </a:solidFill>
              <a:ln w="0">
                <a:noFill/>
                <a:miter lim="800000"/>
                <a:headEnd/>
                <a:tailEnd/>
              </a:ln>
            </p:spPr>
            <p:txBody>
              <a:bodyPr wrap="none" anchor="ctr"/>
              <a:lstStyle/>
              <a:p>
                <a:endParaRPr lang="en-US"/>
              </a:p>
            </p:txBody>
          </p:sp>
          <p:pic>
            <p:nvPicPr>
              <p:cNvPr id="9" name="Picture 29" descr="NWAMERICA WHITE"/>
              <p:cNvPicPr>
                <a:picLocks noChangeAspect="1" noChangeArrowheads="1"/>
              </p:cNvPicPr>
              <p:nvPr/>
            </p:nvPicPr>
            <p:blipFill>
              <a:blip r:embed="rId4" cstate="print"/>
              <a:srcRect/>
              <a:stretch>
                <a:fillRect/>
              </a:stretch>
            </p:blipFill>
            <p:spPr bwMode="auto">
              <a:xfrm>
                <a:off x="4800" y="3833"/>
                <a:ext cx="706" cy="302"/>
              </a:xfrm>
              <a:prstGeom prst="rect">
                <a:avLst/>
              </a:prstGeom>
              <a:solidFill>
                <a:srgbClr val="461326"/>
              </a:solidFill>
            </p:spPr>
          </p:pic>
        </p:grpSp>
        <p:sp>
          <p:nvSpPr>
            <p:cNvPr id="7" name="Text Box 31"/>
            <p:cNvSpPr txBox="1">
              <a:spLocks noChangeArrowheads="1"/>
            </p:cNvSpPr>
            <p:nvPr/>
          </p:nvSpPr>
          <p:spPr bwMode="auto">
            <a:xfrm>
              <a:off x="336" y="3888"/>
              <a:ext cx="3130" cy="231"/>
            </a:xfrm>
            <a:prstGeom prst="rect">
              <a:avLst/>
            </a:prstGeom>
            <a:solidFill>
              <a:srgbClr val="461326"/>
            </a:solidFill>
            <a:ln w="9525">
              <a:noFill/>
              <a:miter lim="800000"/>
              <a:headEnd/>
              <a:tailEnd/>
            </a:ln>
          </p:spPr>
          <p:txBody>
            <a:bodyPr>
              <a:spAutoFit/>
            </a:bodyPr>
            <a:lstStyle/>
            <a:p>
              <a:r>
                <a:rPr lang="en-US" sz="1800">
                  <a:solidFill>
                    <a:schemeClr val="bg1"/>
                  </a:solidFill>
                  <a:latin typeface="Goudy" pitchFamily="1" charset="0"/>
                </a:rPr>
                <a:t>Working Together for Strong Communities</a:t>
              </a:r>
              <a:endParaRPr lang="en-US" sz="1600"/>
            </a:p>
          </p:txBody>
        </p:sp>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CA" b="1" dirty="0" smtClean="0">
                <a:effectLst>
                  <a:outerShdw blurRad="38100" dist="38100" dir="2700000" algn="tl">
                    <a:srgbClr val="000000">
                      <a:alpha val="43137"/>
                    </a:srgbClr>
                  </a:outerShdw>
                </a:effectLst>
              </a:rPr>
              <a:t>Financial “Literacy” vs. “Capability”</a:t>
            </a:r>
          </a:p>
        </p:txBody>
      </p:sp>
      <p:sp>
        <p:nvSpPr>
          <p:cNvPr id="12291" name="Rectangle 3"/>
          <p:cNvSpPr>
            <a:spLocks noGrp="1" noChangeArrowheads="1"/>
          </p:cNvSpPr>
          <p:nvPr>
            <p:ph type="body" idx="1"/>
          </p:nvPr>
        </p:nvSpPr>
        <p:spPr/>
        <p:txBody>
          <a:bodyPr/>
          <a:lstStyle/>
          <a:p>
            <a:pPr eaLnBrk="1" hangingPunct="1">
              <a:buFontTx/>
              <a:buNone/>
              <a:defRPr/>
            </a:pPr>
            <a:r>
              <a:rPr lang="en-CA" sz="2400" b="1" dirty="0" smtClean="0">
                <a:latin typeface="Arial" charset="0"/>
              </a:rPr>
              <a:t>Advantages of Financial Capability</a:t>
            </a:r>
          </a:p>
          <a:p>
            <a:pPr eaLnBrk="1" hangingPunct="1">
              <a:buFontTx/>
              <a:buNone/>
              <a:defRPr/>
            </a:pPr>
            <a:endParaRPr lang="en-CA" sz="2400" b="1" dirty="0" smtClean="0">
              <a:latin typeface="Arial" charset="0"/>
            </a:endParaRPr>
          </a:p>
          <a:p>
            <a:pPr lvl="1" eaLnBrk="1" hangingPunct="1">
              <a:defRPr/>
            </a:pPr>
            <a:r>
              <a:rPr lang="en-CA" sz="2400" dirty="0" smtClean="0"/>
              <a:t>Goes beyond knowledge and confidence</a:t>
            </a:r>
          </a:p>
          <a:p>
            <a:pPr lvl="1" eaLnBrk="1" hangingPunct="1">
              <a:defRPr/>
            </a:pPr>
            <a:r>
              <a:rPr lang="en-CA" sz="2400" dirty="0" smtClean="0"/>
              <a:t>Acknowledges stages of developments</a:t>
            </a:r>
          </a:p>
          <a:p>
            <a:pPr lvl="1" eaLnBrk="1" hangingPunct="1">
              <a:defRPr/>
            </a:pPr>
            <a:r>
              <a:rPr lang="en-CA" sz="2400" dirty="0" smtClean="0"/>
              <a:t>Correct financial attitudes and behaviours</a:t>
            </a:r>
          </a:p>
          <a:p>
            <a:pPr lvl="1" eaLnBrk="1" hangingPunct="1">
              <a:defRPr/>
            </a:pPr>
            <a:endParaRPr lang="en-CA"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43000" y="609600"/>
            <a:ext cx="7543800" cy="914400"/>
          </a:xfrm>
        </p:spPr>
        <p:txBody>
          <a:bodyPr/>
          <a:lstStyle/>
          <a:p>
            <a:pPr eaLnBrk="1" hangingPunct="1">
              <a:defRPr/>
            </a:pPr>
            <a:r>
              <a:rPr lang="en-CA" b="1" dirty="0" smtClean="0">
                <a:solidFill>
                  <a:schemeClr val="tx1"/>
                </a:solidFill>
                <a:effectLst>
                  <a:outerShdw blurRad="38100" dist="38100" dir="2700000" algn="tl">
                    <a:srgbClr val="000000">
                      <a:alpha val="43137"/>
                    </a:srgbClr>
                  </a:outerShdw>
                </a:effectLst>
                <a:cs typeface="Times New Roman" pitchFamily="18" charset="0"/>
              </a:rPr>
              <a:t>Financial Capability</a:t>
            </a:r>
          </a:p>
        </p:txBody>
      </p:sp>
      <p:sp>
        <p:nvSpPr>
          <p:cNvPr id="159747" name="Rectangle 3"/>
          <p:cNvSpPr>
            <a:spLocks noGrp="1" noChangeArrowheads="1"/>
          </p:cNvSpPr>
          <p:nvPr>
            <p:ph type="body" idx="1"/>
          </p:nvPr>
        </p:nvSpPr>
        <p:spPr/>
        <p:txBody>
          <a:bodyPr/>
          <a:lstStyle/>
          <a:p>
            <a:pPr eaLnBrk="1" hangingPunct="1">
              <a:defRPr/>
            </a:pPr>
            <a:r>
              <a:rPr lang="en-US" sz="2800" b="1" dirty="0" smtClean="0">
                <a:latin typeface="Arial" charset="0"/>
                <a:cs typeface="Times New Roman" pitchFamily="18" charset="0"/>
              </a:rPr>
              <a:t>Financial Capability Programs should include</a:t>
            </a:r>
            <a:r>
              <a:rPr lang="en-CA" sz="2800" dirty="0" smtClean="0"/>
              <a:t>:</a:t>
            </a:r>
          </a:p>
          <a:p>
            <a:pPr lvl="1" eaLnBrk="1" hangingPunct="1">
              <a:defRPr/>
            </a:pPr>
            <a:r>
              <a:rPr lang="en-CA" dirty="0" smtClean="0"/>
              <a:t>Information</a:t>
            </a:r>
          </a:p>
          <a:p>
            <a:pPr lvl="1" eaLnBrk="1" hangingPunct="1">
              <a:defRPr/>
            </a:pPr>
            <a:r>
              <a:rPr lang="en-CA" dirty="0" smtClean="0"/>
              <a:t>Training / education</a:t>
            </a:r>
          </a:p>
          <a:p>
            <a:pPr lvl="1" eaLnBrk="1" hangingPunct="1">
              <a:defRPr/>
            </a:pPr>
            <a:r>
              <a:rPr lang="en-CA" dirty="0" smtClean="0"/>
              <a:t>Advice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a:xfrm>
            <a:off x="1143000" y="685800"/>
            <a:ext cx="7620000" cy="762000"/>
          </a:xfrm>
        </p:spPr>
        <p:txBody>
          <a:bodyPr/>
          <a:lstStyle/>
          <a:p>
            <a:pPr eaLnBrk="1" hangingPunct="1">
              <a:defRPr/>
            </a:pPr>
            <a:r>
              <a:rPr lang="en-CA" b="1" dirty="0" smtClean="0">
                <a:solidFill>
                  <a:schemeClr val="tx1"/>
                </a:solidFill>
                <a:effectLst>
                  <a:outerShdw blurRad="38100" dist="38100" dir="2700000" algn="tl">
                    <a:srgbClr val="000000">
                      <a:alpha val="43137"/>
                    </a:srgbClr>
                  </a:outerShdw>
                </a:effectLst>
                <a:cs typeface="Times New Roman" pitchFamily="18" charset="0"/>
              </a:rPr>
              <a:t>Financial Capability</a:t>
            </a:r>
          </a:p>
        </p:txBody>
      </p:sp>
      <p:sp>
        <p:nvSpPr>
          <p:cNvPr id="160771" name="Rectangle 1027"/>
          <p:cNvSpPr>
            <a:spLocks noGrp="1" noChangeArrowheads="1"/>
          </p:cNvSpPr>
          <p:nvPr>
            <p:ph type="body" idx="1"/>
          </p:nvPr>
        </p:nvSpPr>
        <p:spPr>
          <a:xfrm>
            <a:off x="990600" y="1828800"/>
            <a:ext cx="7239000" cy="3352800"/>
          </a:xfrm>
        </p:spPr>
        <p:txBody>
          <a:bodyPr/>
          <a:lstStyle/>
          <a:p>
            <a:pPr eaLnBrk="1" hangingPunct="1">
              <a:defRPr/>
            </a:pPr>
            <a:r>
              <a:rPr lang="en-US" sz="2800" b="1" dirty="0" smtClean="0">
                <a:latin typeface="Arial" charset="0"/>
                <a:cs typeface="Times New Roman" pitchFamily="18" charset="0"/>
              </a:rPr>
              <a:t>The Impacts of Financial Capability</a:t>
            </a:r>
            <a:r>
              <a:rPr lang="en-CA" sz="2800" dirty="0" smtClean="0"/>
              <a:t> </a:t>
            </a:r>
          </a:p>
          <a:p>
            <a:pPr lvl="1" eaLnBrk="1" hangingPunct="1">
              <a:defRPr/>
            </a:pPr>
            <a:r>
              <a:rPr lang="en-CA" sz="2400" dirty="0" smtClean="0"/>
              <a:t>Promotes social inclusion</a:t>
            </a:r>
          </a:p>
          <a:p>
            <a:pPr lvl="1" eaLnBrk="1" hangingPunct="1">
              <a:defRPr/>
            </a:pPr>
            <a:r>
              <a:rPr lang="en-CA" sz="2400" dirty="0" smtClean="0"/>
              <a:t>Increases the use of </a:t>
            </a:r>
            <a:r>
              <a:rPr lang="en-CA" sz="2400" dirty="0" smtClean="0">
                <a:cs typeface="Times New Roman" pitchFamily="18" charset="0"/>
              </a:rPr>
              <a:t>mainstream financial services</a:t>
            </a:r>
          </a:p>
          <a:p>
            <a:pPr lvl="1" eaLnBrk="1" hangingPunct="1">
              <a:defRPr/>
            </a:pPr>
            <a:r>
              <a:rPr lang="en-CA" sz="2400" dirty="0" smtClean="0"/>
              <a:t>Reduces individual financial barriers</a:t>
            </a:r>
          </a:p>
          <a:p>
            <a:pPr lvl="1" eaLnBrk="1" hangingPunct="1">
              <a:defRPr/>
            </a:pPr>
            <a:r>
              <a:rPr lang="en-CA" sz="2400" dirty="0" smtClean="0"/>
              <a:t>Allows for better financial decisions over the life course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685800"/>
            <a:ext cx="7620000" cy="762000"/>
          </a:xfrm>
        </p:spPr>
        <p:txBody>
          <a:bodyPr/>
          <a:lstStyle/>
          <a:p>
            <a:pPr eaLnBrk="1" hangingPunct="1">
              <a:defRPr/>
            </a:pPr>
            <a:r>
              <a:rPr lang="en-CA" b="1" dirty="0" smtClean="0">
                <a:solidFill>
                  <a:schemeClr val="tx1"/>
                </a:solidFill>
                <a:effectLst>
                  <a:outerShdw blurRad="38100" dist="38100" dir="2700000" algn="tl">
                    <a:srgbClr val="000000">
                      <a:alpha val="43137"/>
                    </a:srgbClr>
                  </a:outerShdw>
                </a:effectLst>
                <a:cs typeface="Times New Roman" pitchFamily="18" charset="0"/>
              </a:rPr>
              <a:t>Financial Capability</a:t>
            </a:r>
          </a:p>
        </p:txBody>
      </p:sp>
      <p:sp>
        <p:nvSpPr>
          <p:cNvPr id="18435" name="Rectangle 3"/>
          <p:cNvSpPr>
            <a:spLocks noGrp="1" noChangeArrowheads="1"/>
          </p:cNvSpPr>
          <p:nvPr>
            <p:ph type="body" idx="1"/>
          </p:nvPr>
        </p:nvSpPr>
        <p:spPr>
          <a:xfrm>
            <a:off x="914400" y="1752600"/>
            <a:ext cx="7696200" cy="4191000"/>
          </a:xfrm>
        </p:spPr>
        <p:txBody>
          <a:bodyPr/>
          <a:lstStyle/>
          <a:p>
            <a:pPr eaLnBrk="1" hangingPunct="1">
              <a:buFontTx/>
              <a:buNone/>
              <a:defRPr/>
            </a:pPr>
            <a:r>
              <a:rPr lang="en-US" sz="2800" b="1" dirty="0" smtClean="0">
                <a:latin typeface="Arial" charset="0"/>
                <a:cs typeface="Times New Roman" pitchFamily="18" charset="0"/>
              </a:rPr>
              <a:t>Next Steps </a:t>
            </a:r>
          </a:p>
          <a:p>
            <a:pPr lvl="1" eaLnBrk="1" hangingPunct="1">
              <a:defRPr/>
            </a:pPr>
            <a:r>
              <a:rPr lang="en-US" dirty="0" smtClean="0"/>
              <a:t>Additional research</a:t>
            </a:r>
          </a:p>
          <a:p>
            <a:pPr lvl="2" eaLnBrk="1" hangingPunct="1">
              <a:defRPr/>
            </a:pPr>
            <a:r>
              <a:rPr lang="en-US" dirty="0" smtClean="0"/>
              <a:t>Environmental scan </a:t>
            </a:r>
          </a:p>
          <a:p>
            <a:pPr lvl="1" eaLnBrk="1" hangingPunct="1">
              <a:defRPr/>
            </a:pPr>
            <a:r>
              <a:rPr lang="en-US" dirty="0" smtClean="0"/>
              <a:t>Course Development</a:t>
            </a:r>
          </a:p>
          <a:p>
            <a:pPr lvl="2" eaLnBrk="1" hangingPunct="1">
              <a:defRPr/>
            </a:pPr>
            <a:r>
              <a:rPr lang="en-US" dirty="0" smtClean="0"/>
              <a:t>Financial Coaching</a:t>
            </a:r>
          </a:p>
          <a:p>
            <a:pPr lvl="2" eaLnBrk="1" hangingPunct="1">
              <a:defRPr/>
            </a:pPr>
            <a:r>
              <a:rPr lang="en-US" dirty="0" smtClean="0"/>
              <a:t>Financial Fitness “Train the Trainer”</a:t>
            </a:r>
          </a:p>
          <a:p>
            <a:pPr lvl="1" eaLnBrk="1" hangingPunct="1">
              <a:defRPr/>
            </a:pPr>
            <a:r>
              <a:rPr lang="en-US" dirty="0" smtClean="0"/>
              <a:t>Program Evaluation and Impact Measurements</a:t>
            </a:r>
          </a:p>
          <a:p>
            <a:pPr lvl="1" eaLnBrk="1" hangingPunct="1">
              <a:defRPr/>
            </a:pPr>
            <a:endParaRPr lang="en-US" dirty="0" smtClean="0"/>
          </a:p>
          <a:p>
            <a:pPr lvl="1" eaLnBrk="1" hangingPunct="1">
              <a:defRPr/>
            </a:pPr>
            <a:endParaRPr 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b="1" dirty="0">
                <a:effectLst>
                  <a:outerShdw blurRad="38100" dist="38100" dir="2700000" algn="tl">
                    <a:srgbClr val="000000">
                      <a:alpha val="43137"/>
                    </a:srgbClr>
                  </a:outerShdw>
                </a:effectLst>
              </a:rPr>
              <a:t>Program Requirements</a:t>
            </a:r>
            <a:r>
              <a:rPr lang="en-US" dirty="0"/>
              <a:t>	</a:t>
            </a:r>
          </a:p>
        </p:txBody>
      </p:sp>
      <p:sp>
        <p:nvSpPr>
          <p:cNvPr id="140291" name="Rectangle 3"/>
          <p:cNvSpPr>
            <a:spLocks noGrp="1" noChangeArrowheads="1"/>
          </p:cNvSpPr>
          <p:nvPr>
            <p:ph type="body" idx="1"/>
          </p:nvPr>
        </p:nvSpPr>
        <p:spPr>
          <a:xfrm>
            <a:off x="914400" y="1828800"/>
            <a:ext cx="7543800" cy="4114800"/>
          </a:xfrm>
        </p:spPr>
        <p:txBody>
          <a:bodyPr/>
          <a:lstStyle/>
          <a:p>
            <a:r>
              <a:rPr lang="en-US" dirty="0"/>
              <a:t>Educate 100 people each year</a:t>
            </a:r>
          </a:p>
          <a:p>
            <a:r>
              <a:rPr lang="en-US" dirty="0" smtClean="0"/>
              <a:t>HO 209: Trainers </a:t>
            </a:r>
            <a:r>
              <a:rPr lang="en-US" dirty="0"/>
              <a:t>complete the three-day “Financial Fitness: Teaching Financial Management Skills” class at the NeighborWorks Training Institute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b="1" dirty="0">
                <a:effectLst>
                  <a:outerShdw blurRad="38100" dist="38100" dir="2700000" algn="tl">
                    <a:srgbClr val="000000">
                      <a:alpha val="43137"/>
                    </a:srgbClr>
                  </a:outerShdw>
                </a:effectLst>
              </a:rPr>
              <a:t>Recommended Standards	</a:t>
            </a:r>
          </a:p>
        </p:txBody>
      </p:sp>
      <p:sp>
        <p:nvSpPr>
          <p:cNvPr id="132099" name="Rectangle 3"/>
          <p:cNvSpPr>
            <a:spLocks noGrp="1" noChangeArrowheads="1"/>
          </p:cNvSpPr>
          <p:nvPr>
            <p:ph type="body" idx="1"/>
          </p:nvPr>
        </p:nvSpPr>
        <p:spPr/>
        <p:txBody>
          <a:bodyPr/>
          <a:lstStyle/>
          <a:p>
            <a:pPr>
              <a:buFont typeface="Symbol" pitchFamily="18" charset="2"/>
              <a:buChar char=""/>
            </a:pPr>
            <a:r>
              <a:rPr lang="en-US" sz="3600" b="1" dirty="0"/>
              <a:t>All consumers receive a minimum of ten (10) hours of group financial fitness education with individual counseling sessions to develop personal action plans </a:t>
            </a:r>
          </a:p>
          <a:p>
            <a:pPr>
              <a:buFont typeface="Symbol" pitchFamily="18" charset="2"/>
              <a:buNone/>
            </a:pPr>
            <a:endParaRPr lang="en-US" sz="36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b="1" dirty="0">
                <a:effectLst>
                  <a:outerShdw blurRad="38100" dist="38100" dir="2700000" algn="tl">
                    <a:srgbClr val="000000">
                      <a:alpha val="43137"/>
                    </a:srgbClr>
                  </a:outerShdw>
                </a:effectLst>
              </a:rPr>
              <a:t>Recommended Standards</a:t>
            </a:r>
          </a:p>
        </p:txBody>
      </p:sp>
      <p:sp>
        <p:nvSpPr>
          <p:cNvPr id="138243" name="Rectangle 3"/>
          <p:cNvSpPr>
            <a:spLocks noGrp="1" noChangeArrowheads="1"/>
          </p:cNvSpPr>
          <p:nvPr>
            <p:ph type="body" idx="1"/>
          </p:nvPr>
        </p:nvSpPr>
        <p:spPr>
          <a:xfrm>
            <a:off x="914400" y="1828800"/>
            <a:ext cx="7543800" cy="4114800"/>
          </a:xfrm>
        </p:spPr>
        <p:txBody>
          <a:bodyPr/>
          <a:lstStyle/>
          <a:p>
            <a:r>
              <a:rPr lang="en-US" dirty="0"/>
              <a:t>Training is provided face-to-face using interactive training techniques</a:t>
            </a:r>
          </a:p>
          <a:p>
            <a:r>
              <a:rPr lang="en-US" dirty="0"/>
              <a:t>Content, delivery and format of the financial fitness training is tailored to meet the needs of the participants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dirty="0">
                <a:effectLst>
                  <a:outerShdw blurRad="38100" dist="38100" dir="2700000" algn="tl">
                    <a:srgbClr val="000000">
                      <a:alpha val="43137"/>
                    </a:srgbClr>
                  </a:outerShdw>
                </a:effectLst>
              </a:rPr>
              <a:t>Recommended Standards</a:t>
            </a:r>
            <a:r>
              <a:rPr lang="en-US" dirty="0"/>
              <a:t>	</a:t>
            </a:r>
          </a:p>
        </p:txBody>
      </p:sp>
      <p:sp>
        <p:nvSpPr>
          <p:cNvPr id="10243" name="Rectangle 3"/>
          <p:cNvSpPr>
            <a:spLocks noGrp="1" noChangeArrowheads="1"/>
          </p:cNvSpPr>
          <p:nvPr>
            <p:ph type="body" idx="1"/>
          </p:nvPr>
        </p:nvSpPr>
        <p:spPr/>
        <p:txBody>
          <a:bodyPr/>
          <a:lstStyle/>
          <a:p>
            <a:r>
              <a:rPr lang="en-US" sz="4000" dirty="0"/>
              <a:t>Customer satisfaction surveys are used regularly to evaluate the effectiveness of the training</a:t>
            </a:r>
          </a:p>
          <a:p>
            <a:endParaRPr lang="en-US" sz="4000" dirty="0"/>
          </a:p>
          <a:p>
            <a:pPr>
              <a:buFont typeface="Wingdings" pitchFamily="2" charset="2"/>
              <a:buNone/>
            </a:pPr>
            <a:endParaRPr lang="en-US" sz="40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b="1" dirty="0">
                <a:effectLst>
                  <a:outerShdw blurRad="38100" dist="38100" dir="2700000" algn="tl">
                    <a:srgbClr val="000000">
                      <a:alpha val="43137"/>
                    </a:srgbClr>
                  </a:outerShdw>
                </a:effectLst>
              </a:rPr>
              <a:t>Core Content</a:t>
            </a:r>
            <a:endParaRPr lang="en-US" sz="4800" b="1" dirty="0">
              <a:effectLst>
                <a:outerShdw blurRad="38100" dist="38100" dir="2700000" algn="tl">
                  <a:srgbClr val="000000">
                    <a:alpha val="43137"/>
                  </a:srgbClr>
                </a:outerShdw>
              </a:effectLst>
            </a:endParaRPr>
          </a:p>
        </p:txBody>
      </p:sp>
      <p:sp>
        <p:nvSpPr>
          <p:cNvPr id="136195" name="Rectangle 3"/>
          <p:cNvSpPr>
            <a:spLocks noGrp="1" noChangeArrowheads="1"/>
          </p:cNvSpPr>
          <p:nvPr>
            <p:ph type="body" idx="1"/>
          </p:nvPr>
        </p:nvSpPr>
        <p:spPr>
          <a:xfrm>
            <a:off x="914400" y="1828800"/>
            <a:ext cx="7543800" cy="4114800"/>
          </a:xfrm>
        </p:spPr>
        <p:txBody>
          <a:bodyPr/>
          <a:lstStyle/>
          <a:p>
            <a:pPr>
              <a:buFont typeface="Symbol" pitchFamily="18" charset="2"/>
              <a:buChar char=""/>
            </a:pPr>
            <a:r>
              <a:rPr lang="en-US" sz="4000" dirty="0"/>
              <a:t>The following core content is covered in the Financial Fitness </a:t>
            </a:r>
            <a:r>
              <a:rPr lang="en-US" sz="4000" dirty="0" smtClean="0"/>
              <a:t>Education </a:t>
            </a:r>
            <a:r>
              <a:rPr lang="en-US" sz="4000" dirty="0"/>
              <a:t>program:</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b="1" dirty="0">
                <a:effectLst>
                  <a:outerShdw blurRad="38100" dist="38100" dir="2700000" algn="tl">
                    <a:srgbClr val="000000">
                      <a:alpha val="43137"/>
                    </a:srgbClr>
                  </a:outerShdw>
                </a:effectLst>
              </a:rPr>
              <a:t>Core Content </a:t>
            </a:r>
            <a:endParaRPr lang="en-US" sz="4800" b="1" dirty="0">
              <a:effectLst>
                <a:outerShdw blurRad="38100" dist="38100" dir="2700000" algn="tl">
                  <a:srgbClr val="000000">
                    <a:alpha val="43137"/>
                  </a:srgbClr>
                </a:outerShdw>
              </a:effectLst>
            </a:endParaRPr>
          </a:p>
        </p:txBody>
      </p:sp>
      <p:sp>
        <p:nvSpPr>
          <p:cNvPr id="142339" name="Rectangle 3"/>
          <p:cNvSpPr>
            <a:spLocks noGrp="1" noChangeArrowheads="1"/>
          </p:cNvSpPr>
          <p:nvPr>
            <p:ph type="body" idx="1"/>
          </p:nvPr>
        </p:nvSpPr>
        <p:spPr>
          <a:xfrm>
            <a:off x="914400" y="1828800"/>
            <a:ext cx="7543800" cy="4114800"/>
          </a:xfrm>
        </p:spPr>
        <p:txBody>
          <a:bodyPr/>
          <a:lstStyle/>
          <a:p>
            <a:r>
              <a:rPr lang="en-US" b="1" dirty="0"/>
              <a:t>Topic 1: Basic Financial Planning and Money Management</a:t>
            </a:r>
          </a:p>
          <a:p>
            <a:pPr lvl="1"/>
            <a:r>
              <a:rPr lang="en-US" sz="1800" dirty="0"/>
              <a:t>Objectives:	</a:t>
            </a:r>
          </a:p>
          <a:p>
            <a:pPr lvl="2"/>
            <a:r>
              <a:rPr lang="en-US" sz="1800" dirty="0"/>
              <a:t>To teach consumers the steps in financial planning, and to develop knowledgeable consumers who can make wise financial decisions based on their income and expenses</a:t>
            </a:r>
          </a:p>
          <a:p>
            <a:pPr lvl="1"/>
            <a:r>
              <a:rPr lang="en-US" sz="1800" dirty="0"/>
              <a:t>Outcome:	</a:t>
            </a:r>
          </a:p>
          <a:p>
            <a:pPr lvl="2"/>
            <a:r>
              <a:rPr lang="en-US" sz="1800" dirty="0"/>
              <a:t>Savvy consumers, who know how to create sound financial plans, make wise consumer decisions, set and achieve financial goals and recognize and avoid common consumer pitfalls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b="1" dirty="0">
                <a:effectLst>
                  <a:outerShdw blurRad="38100" dist="38100" dir="2700000" algn="tl">
                    <a:srgbClr val="000000">
                      <a:alpha val="43137"/>
                    </a:srgbClr>
                  </a:outerShdw>
                </a:effectLst>
              </a:rPr>
              <a:t>Agenda</a:t>
            </a:r>
          </a:p>
        </p:txBody>
      </p:sp>
      <p:sp>
        <p:nvSpPr>
          <p:cNvPr id="131075" name="Rectangle 3"/>
          <p:cNvSpPr>
            <a:spLocks noGrp="1" noChangeArrowheads="1"/>
          </p:cNvSpPr>
          <p:nvPr>
            <p:ph type="body" idx="1"/>
          </p:nvPr>
        </p:nvSpPr>
        <p:spPr>
          <a:xfrm>
            <a:off x="685800" y="1752600"/>
            <a:ext cx="7772400" cy="4114800"/>
          </a:xfrm>
        </p:spPr>
        <p:txBody>
          <a:bodyPr/>
          <a:lstStyle/>
          <a:p>
            <a:pPr>
              <a:lnSpc>
                <a:spcPct val="90000"/>
              </a:lnSpc>
            </a:pPr>
            <a:r>
              <a:rPr lang="en-US" dirty="0"/>
              <a:t>Welcome</a:t>
            </a:r>
          </a:p>
          <a:p>
            <a:pPr>
              <a:lnSpc>
                <a:spcPct val="90000"/>
              </a:lnSpc>
            </a:pPr>
            <a:r>
              <a:rPr lang="en-US" dirty="0" smtClean="0"/>
              <a:t>Financial Capability</a:t>
            </a:r>
          </a:p>
          <a:p>
            <a:pPr>
              <a:lnSpc>
                <a:spcPct val="90000"/>
              </a:lnSpc>
            </a:pPr>
            <a:r>
              <a:rPr lang="en-US" dirty="0" smtClean="0"/>
              <a:t>Program </a:t>
            </a:r>
            <a:r>
              <a:rPr lang="en-US" dirty="0"/>
              <a:t>Requirements</a:t>
            </a:r>
          </a:p>
          <a:p>
            <a:pPr>
              <a:lnSpc>
                <a:spcPct val="90000"/>
              </a:lnSpc>
            </a:pPr>
            <a:r>
              <a:rPr lang="en-US" dirty="0"/>
              <a:t>Recommended Program Standards</a:t>
            </a:r>
          </a:p>
          <a:p>
            <a:pPr>
              <a:lnSpc>
                <a:spcPct val="90000"/>
              </a:lnSpc>
            </a:pPr>
            <a:r>
              <a:rPr lang="en-US" dirty="0"/>
              <a:t>Core Content</a:t>
            </a:r>
          </a:p>
          <a:p>
            <a:pPr>
              <a:lnSpc>
                <a:spcPct val="90000"/>
              </a:lnSpc>
            </a:pPr>
            <a:r>
              <a:rPr lang="en-US" dirty="0" smtClean="0"/>
              <a:t>Resources</a:t>
            </a:r>
            <a:endParaRPr lang="en-US" dirty="0"/>
          </a:p>
          <a:p>
            <a:pPr>
              <a:lnSpc>
                <a:spcPct val="90000"/>
              </a:lnSpc>
            </a:pPr>
            <a:endParaRPr lang="en-US" dirty="0"/>
          </a:p>
          <a:p>
            <a:pPr>
              <a:lnSpc>
                <a:spcPct val="90000"/>
              </a:lnSpc>
            </a:pP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b="1" dirty="0">
                <a:effectLst>
                  <a:outerShdw blurRad="38100" dist="38100" dir="2700000" algn="tl">
                    <a:srgbClr val="000000">
                      <a:alpha val="43137"/>
                    </a:srgbClr>
                  </a:outerShdw>
                </a:effectLst>
              </a:rPr>
              <a:t>Core Content</a:t>
            </a:r>
            <a:endParaRPr lang="en-US" sz="4800" b="1" dirty="0">
              <a:effectLst>
                <a:outerShdw blurRad="38100" dist="38100" dir="2700000" algn="tl">
                  <a:srgbClr val="000000">
                    <a:alpha val="43137"/>
                  </a:srgbClr>
                </a:outerShdw>
              </a:effectLst>
            </a:endParaRPr>
          </a:p>
        </p:txBody>
      </p:sp>
      <p:sp>
        <p:nvSpPr>
          <p:cNvPr id="148483" name="Rectangle 3"/>
          <p:cNvSpPr>
            <a:spLocks noGrp="1" noChangeArrowheads="1"/>
          </p:cNvSpPr>
          <p:nvPr>
            <p:ph type="body" idx="1"/>
          </p:nvPr>
        </p:nvSpPr>
        <p:spPr>
          <a:xfrm>
            <a:off x="914400" y="1828800"/>
            <a:ext cx="7543800" cy="4114800"/>
          </a:xfrm>
        </p:spPr>
        <p:txBody>
          <a:bodyPr/>
          <a:lstStyle/>
          <a:p>
            <a:r>
              <a:rPr lang="en-US" b="1" dirty="0"/>
              <a:t>Topic 2: Saving and Investing</a:t>
            </a:r>
          </a:p>
          <a:p>
            <a:pPr lvl="1"/>
            <a:r>
              <a:rPr lang="en-US" sz="2400" dirty="0"/>
              <a:t>Objective:	</a:t>
            </a:r>
          </a:p>
          <a:p>
            <a:pPr lvl="2"/>
            <a:r>
              <a:rPr lang="en-US" dirty="0"/>
              <a:t>To teach consumers how to set up a savings plan and open a savings account, as well as the benefits of investing</a:t>
            </a:r>
          </a:p>
          <a:p>
            <a:pPr lvl="1"/>
            <a:r>
              <a:rPr lang="en-US" sz="2400" dirty="0"/>
              <a:t>Outcome:	</a:t>
            </a:r>
          </a:p>
          <a:p>
            <a:pPr lvl="2"/>
            <a:r>
              <a:rPr lang="en-US" dirty="0"/>
              <a:t>Consumers who can save and invest successfully for financial goals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b="1" dirty="0">
                <a:effectLst>
                  <a:outerShdw blurRad="38100" dist="38100" dir="2700000" algn="tl">
                    <a:srgbClr val="000000">
                      <a:alpha val="43137"/>
                    </a:srgbClr>
                  </a:outerShdw>
                </a:effectLst>
              </a:rPr>
              <a:t>Core Content</a:t>
            </a:r>
            <a:endParaRPr lang="en-US" sz="4800" b="1" dirty="0">
              <a:effectLst>
                <a:outerShdw blurRad="38100" dist="38100" dir="2700000" algn="tl">
                  <a:srgbClr val="000000">
                    <a:alpha val="43137"/>
                  </a:srgbClr>
                </a:outerShdw>
              </a:effectLst>
            </a:endParaRPr>
          </a:p>
        </p:txBody>
      </p:sp>
      <p:sp>
        <p:nvSpPr>
          <p:cNvPr id="144387" name="Rectangle 3"/>
          <p:cNvSpPr>
            <a:spLocks noGrp="1" noChangeArrowheads="1"/>
          </p:cNvSpPr>
          <p:nvPr>
            <p:ph type="body" idx="1"/>
          </p:nvPr>
        </p:nvSpPr>
        <p:spPr>
          <a:xfrm>
            <a:off x="914400" y="1828800"/>
            <a:ext cx="7543800" cy="4114800"/>
          </a:xfrm>
        </p:spPr>
        <p:txBody>
          <a:bodyPr/>
          <a:lstStyle/>
          <a:p>
            <a:r>
              <a:rPr lang="en-US" b="1" dirty="0"/>
              <a:t>Topic 3: Banks and Other Financial Institutions</a:t>
            </a:r>
            <a:endParaRPr lang="en-US" dirty="0"/>
          </a:p>
          <a:p>
            <a:pPr lvl="1"/>
            <a:r>
              <a:rPr lang="en-US" sz="2400" dirty="0"/>
              <a:t>Objective:	</a:t>
            </a:r>
          </a:p>
          <a:p>
            <a:pPr lvl="2"/>
            <a:r>
              <a:rPr lang="en-US" dirty="0"/>
              <a:t>To teach consumers how to shop for a bank and financial products</a:t>
            </a:r>
          </a:p>
          <a:p>
            <a:pPr lvl="1"/>
            <a:r>
              <a:rPr lang="en-US" sz="2400" dirty="0"/>
              <a:t>Outcome:	</a:t>
            </a:r>
          </a:p>
          <a:p>
            <a:pPr lvl="2"/>
            <a:r>
              <a:rPr lang="en-US" dirty="0"/>
              <a:t>Consumers who choose and use affordable bank services and products effectively</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b="1" dirty="0">
                <a:effectLst>
                  <a:outerShdw blurRad="38100" dist="38100" dir="2700000" algn="tl">
                    <a:srgbClr val="000000">
                      <a:alpha val="43137"/>
                    </a:srgbClr>
                  </a:outerShdw>
                </a:effectLst>
              </a:rPr>
              <a:t>Core Content</a:t>
            </a:r>
            <a:endParaRPr lang="en-US" sz="4800" b="1" dirty="0">
              <a:effectLst>
                <a:outerShdw blurRad="38100" dist="38100" dir="2700000" algn="tl">
                  <a:srgbClr val="000000">
                    <a:alpha val="43137"/>
                  </a:srgbClr>
                </a:outerShdw>
              </a:effectLst>
            </a:endParaRPr>
          </a:p>
        </p:txBody>
      </p:sp>
      <p:sp>
        <p:nvSpPr>
          <p:cNvPr id="150531" name="Rectangle 3"/>
          <p:cNvSpPr>
            <a:spLocks noGrp="1" noChangeArrowheads="1"/>
          </p:cNvSpPr>
          <p:nvPr>
            <p:ph type="body" idx="1"/>
          </p:nvPr>
        </p:nvSpPr>
        <p:spPr>
          <a:xfrm>
            <a:off x="914400" y="1828800"/>
            <a:ext cx="7543800" cy="4114800"/>
          </a:xfrm>
        </p:spPr>
        <p:txBody>
          <a:bodyPr/>
          <a:lstStyle/>
          <a:p>
            <a:r>
              <a:rPr lang="en-US" b="1" dirty="0"/>
              <a:t>Topic 4: Credit</a:t>
            </a:r>
          </a:p>
          <a:p>
            <a:pPr lvl="1"/>
            <a:r>
              <a:rPr lang="en-US" dirty="0"/>
              <a:t>Objective:	</a:t>
            </a:r>
          </a:p>
          <a:p>
            <a:pPr lvl="2"/>
            <a:r>
              <a:rPr lang="en-US" sz="2800" dirty="0"/>
              <a:t>To teach consumers about the wise use of credit</a:t>
            </a:r>
          </a:p>
          <a:p>
            <a:pPr lvl="1"/>
            <a:r>
              <a:rPr lang="en-US" dirty="0"/>
              <a:t>Outcome:	</a:t>
            </a:r>
          </a:p>
          <a:p>
            <a:pPr lvl="2"/>
            <a:r>
              <a:rPr lang="en-US" sz="2800" dirty="0"/>
              <a:t>Consumers who use credit effectively and efficiently</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b="1" dirty="0">
                <a:effectLst>
                  <a:outerShdw blurRad="38100" dist="38100" dir="2700000" algn="tl">
                    <a:srgbClr val="000000">
                      <a:alpha val="43137"/>
                    </a:srgbClr>
                  </a:outerShdw>
                </a:effectLst>
              </a:rPr>
              <a:t>Core Content</a:t>
            </a:r>
            <a:endParaRPr lang="en-US" sz="4800" b="1" dirty="0">
              <a:effectLst>
                <a:outerShdw blurRad="38100" dist="38100" dir="2700000" algn="tl">
                  <a:srgbClr val="000000">
                    <a:alpha val="43137"/>
                  </a:srgbClr>
                </a:outerShdw>
              </a:effectLst>
            </a:endParaRPr>
          </a:p>
        </p:txBody>
      </p:sp>
      <p:sp>
        <p:nvSpPr>
          <p:cNvPr id="152579" name="Rectangle 3"/>
          <p:cNvSpPr>
            <a:spLocks noGrp="1" noChangeArrowheads="1"/>
          </p:cNvSpPr>
          <p:nvPr>
            <p:ph type="body" idx="1"/>
          </p:nvPr>
        </p:nvSpPr>
        <p:spPr>
          <a:xfrm>
            <a:off x="914400" y="1828800"/>
            <a:ext cx="7543800" cy="4114800"/>
          </a:xfrm>
        </p:spPr>
        <p:txBody>
          <a:bodyPr/>
          <a:lstStyle/>
          <a:p>
            <a:r>
              <a:rPr lang="en-US" b="1" dirty="0"/>
              <a:t>Topic 5: Taxes and Insurance</a:t>
            </a:r>
            <a:endParaRPr lang="en-US" dirty="0"/>
          </a:p>
          <a:p>
            <a:pPr lvl="1"/>
            <a:r>
              <a:rPr lang="en-US" sz="2400" dirty="0"/>
              <a:t>Objective:	</a:t>
            </a:r>
          </a:p>
          <a:p>
            <a:pPr lvl="2"/>
            <a:r>
              <a:rPr lang="en-US" dirty="0"/>
              <a:t>To inform consumers about how taxes affect financial plans and how insurance protects them against potential losses</a:t>
            </a:r>
          </a:p>
          <a:p>
            <a:pPr lvl="1"/>
            <a:r>
              <a:rPr lang="en-US" sz="2400" dirty="0"/>
              <a:t>Outcome:	</a:t>
            </a:r>
          </a:p>
          <a:p>
            <a:pPr lvl="2"/>
            <a:r>
              <a:rPr lang="en-US" dirty="0"/>
              <a:t>Consumers who maximize their tax benefits and maintain appropriate and adequate insurance coverage</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b="1" dirty="0">
                <a:effectLst>
                  <a:outerShdw blurRad="38100" dist="38100" dir="2700000" algn="tl">
                    <a:srgbClr val="000000">
                      <a:alpha val="43137"/>
                    </a:srgbClr>
                  </a:outerShdw>
                </a:effectLst>
              </a:rPr>
              <a:t>Core Content</a:t>
            </a:r>
            <a:endParaRPr lang="en-US" sz="4800" b="1" dirty="0">
              <a:effectLst>
                <a:outerShdw blurRad="38100" dist="38100" dir="2700000" algn="tl">
                  <a:srgbClr val="000000">
                    <a:alpha val="43137"/>
                  </a:srgbClr>
                </a:outerShdw>
              </a:effectLst>
            </a:endParaRPr>
          </a:p>
        </p:txBody>
      </p:sp>
      <p:sp>
        <p:nvSpPr>
          <p:cNvPr id="146435" name="Rectangle 3"/>
          <p:cNvSpPr>
            <a:spLocks noGrp="1" noChangeArrowheads="1"/>
          </p:cNvSpPr>
          <p:nvPr>
            <p:ph type="body" idx="1"/>
          </p:nvPr>
        </p:nvSpPr>
        <p:spPr>
          <a:xfrm>
            <a:off x="914400" y="1828800"/>
            <a:ext cx="7543800" cy="4114800"/>
          </a:xfrm>
        </p:spPr>
        <p:txBody>
          <a:bodyPr/>
          <a:lstStyle/>
          <a:p>
            <a:r>
              <a:rPr lang="en-US" b="1" dirty="0"/>
              <a:t>Individual Session(s), 2+ hours</a:t>
            </a:r>
            <a:endParaRPr lang="en-US" dirty="0"/>
          </a:p>
          <a:p>
            <a:pPr lvl="1"/>
            <a:r>
              <a:rPr lang="en-US" dirty="0"/>
              <a:t>Objective:	</a:t>
            </a:r>
          </a:p>
          <a:p>
            <a:pPr lvl="2"/>
            <a:r>
              <a:rPr lang="en-US" sz="2800" dirty="0"/>
              <a:t>To set up a personal action plan to overcome any financial challenges</a:t>
            </a:r>
          </a:p>
          <a:p>
            <a:pPr lvl="1"/>
            <a:r>
              <a:rPr lang="en-US" dirty="0"/>
              <a:t>Outcome:	</a:t>
            </a:r>
          </a:p>
          <a:p>
            <a:pPr lvl="2"/>
            <a:r>
              <a:rPr lang="en-US" sz="2800" dirty="0"/>
              <a:t>Consumers with improved financial plans and records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b="1" dirty="0">
                <a:effectLst>
                  <a:outerShdw blurRad="38100" dist="38100" dir="2700000" algn="tl">
                    <a:srgbClr val="000000">
                      <a:alpha val="43137"/>
                    </a:srgbClr>
                  </a:outerShdw>
                </a:effectLst>
              </a:rPr>
              <a:t>Resources</a:t>
            </a:r>
          </a:p>
        </p:txBody>
      </p:sp>
      <p:sp>
        <p:nvSpPr>
          <p:cNvPr id="172035" name="Rectangle 3"/>
          <p:cNvSpPr>
            <a:spLocks noGrp="1" noChangeArrowheads="1"/>
          </p:cNvSpPr>
          <p:nvPr>
            <p:ph type="body" idx="1"/>
          </p:nvPr>
        </p:nvSpPr>
        <p:spPr>
          <a:xfrm>
            <a:off x="685800" y="1752600"/>
            <a:ext cx="7772400" cy="4114800"/>
          </a:xfrm>
        </p:spPr>
        <p:txBody>
          <a:bodyPr/>
          <a:lstStyle/>
          <a:p>
            <a:r>
              <a:rPr lang="en-US" dirty="0"/>
              <a:t>Financial Fitness Web page</a:t>
            </a:r>
          </a:p>
          <a:p>
            <a:pPr lvl="1"/>
            <a:r>
              <a:rPr lang="en-US" dirty="0">
                <a:hlinkClick r:id="rId3"/>
              </a:rPr>
              <a:t>www.nw.org\financialfitness</a:t>
            </a:r>
            <a:r>
              <a:rPr lang="en-US" dirty="0"/>
              <a:t> </a:t>
            </a:r>
          </a:p>
          <a:p>
            <a:pPr lvl="1"/>
            <a:endParaRPr lang="en-US" dirty="0"/>
          </a:p>
          <a:p>
            <a:r>
              <a:rPr lang="en-US" dirty="0"/>
              <a:t>Financial Fitness listserv</a:t>
            </a:r>
          </a:p>
          <a:p>
            <a:pPr lvl="1"/>
            <a:r>
              <a:rPr lang="en-US" dirty="0"/>
              <a:t>Milt </a:t>
            </a:r>
            <a:r>
              <a:rPr lang="en-US" dirty="0" smtClean="0"/>
              <a:t>Sharp </a:t>
            </a:r>
            <a:r>
              <a:rPr lang="en-US" dirty="0" smtClean="0">
                <a:hlinkClick r:id="rId4"/>
              </a:rPr>
              <a:t>msharp@nw.org</a:t>
            </a:r>
            <a:r>
              <a:rPr lang="en-US" dirty="0" smtClean="0"/>
              <a:t> </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CA" b="1" dirty="0" smtClean="0">
                <a:effectLst>
                  <a:outerShdw blurRad="38100" dist="38100" dir="2700000" algn="tl">
                    <a:srgbClr val="000000">
                      <a:alpha val="43137"/>
                    </a:srgbClr>
                  </a:outerShdw>
                </a:effectLst>
              </a:rPr>
              <a:t>Financial Literacy</a:t>
            </a:r>
          </a:p>
        </p:txBody>
      </p:sp>
      <p:sp>
        <p:nvSpPr>
          <p:cNvPr id="8195" name="Rectangle 3"/>
          <p:cNvSpPr>
            <a:spLocks noGrp="1" noChangeArrowheads="1"/>
          </p:cNvSpPr>
          <p:nvPr>
            <p:ph type="body" idx="1"/>
          </p:nvPr>
        </p:nvSpPr>
        <p:spPr>
          <a:xfrm>
            <a:off x="914400" y="1447800"/>
            <a:ext cx="7696200" cy="4267200"/>
          </a:xfrm>
        </p:spPr>
        <p:txBody>
          <a:bodyPr/>
          <a:lstStyle/>
          <a:p>
            <a:pPr eaLnBrk="1" hangingPunct="1">
              <a:lnSpc>
                <a:spcPct val="90000"/>
              </a:lnSpc>
              <a:buFontTx/>
              <a:buNone/>
              <a:defRPr/>
            </a:pPr>
            <a:endParaRPr lang="en-CA" sz="2400" dirty="0" smtClean="0">
              <a:latin typeface="Arial" charset="0"/>
            </a:endParaRPr>
          </a:p>
          <a:p>
            <a:pPr marL="457200" lvl="1" indent="0" eaLnBrk="1" hangingPunct="1">
              <a:lnSpc>
                <a:spcPct val="90000"/>
              </a:lnSpc>
              <a:buFontTx/>
              <a:buNone/>
              <a:defRPr/>
            </a:pPr>
            <a:r>
              <a:rPr lang="en-US" sz="2400" dirty="0" smtClean="0">
                <a:cs typeface="Times New Roman" pitchFamily="18" charset="0"/>
              </a:rPr>
              <a:t>“The ability to read, analyze, manage and communicate about the personal financial conditions that affect material well-being. It includes the ability to discern financial choices, discuss money and financial issues without (or despite) discomfort, plan for the future, and respond competently to life events that affect everyday financial decisions, including events in the general economy.</a:t>
            </a:r>
            <a:r>
              <a:rPr lang="en-CA" sz="2400" dirty="0" smtClean="0"/>
              <a:t>”</a:t>
            </a:r>
          </a:p>
          <a:p>
            <a:pPr lvl="1" algn="r" eaLnBrk="1" hangingPunct="1">
              <a:lnSpc>
                <a:spcPct val="90000"/>
              </a:lnSpc>
              <a:buFontTx/>
              <a:buNone/>
              <a:defRPr/>
            </a:pPr>
            <a:r>
              <a:rPr lang="en-CA" sz="2400" dirty="0" smtClean="0"/>
              <a:t>			- </a:t>
            </a:r>
            <a:r>
              <a:rPr lang="en-US" sz="2400" dirty="0" smtClean="0">
                <a:cs typeface="Times New Roman" pitchFamily="18" charset="0"/>
              </a:rPr>
              <a:t>The Institute for Socio-Financial Studies (ISFS) </a:t>
            </a:r>
            <a:endParaRPr lang="en-CA" sz="2400" dirty="0" smtClean="0">
              <a:cs typeface="Times New Roman"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6F978CC-95CD-447F-A7E9-FA9CC075EA0A}" type="slidenum">
              <a:rPr lang="en-US"/>
              <a:pPr>
                <a:defRPr/>
              </a:pPr>
              <a:t>4</a:t>
            </a:fld>
            <a:endParaRPr lang="en-US"/>
          </a:p>
        </p:txBody>
      </p:sp>
      <p:sp>
        <p:nvSpPr>
          <p:cNvPr id="180226" name="Rectangle 2"/>
          <p:cNvSpPr>
            <a:spLocks noGrp="1" noChangeArrowheads="1"/>
          </p:cNvSpPr>
          <p:nvPr>
            <p:ph type="title"/>
          </p:nvPr>
        </p:nvSpPr>
        <p:spPr/>
        <p:txBody>
          <a:bodyPr lIns="92075" tIns="46038" rIns="92075" bIns="46038"/>
          <a:lstStyle/>
          <a:p>
            <a:pPr>
              <a:defRPr/>
            </a:pPr>
            <a:r>
              <a:rPr lang="en-US" b="1" dirty="0" smtClean="0">
                <a:solidFill>
                  <a:schemeClr val="tx1"/>
                </a:solidFill>
                <a:effectLst>
                  <a:outerShdw blurRad="38100" dist="38100" dir="2700000" algn="tl">
                    <a:srgbClr val="000000">
                      <a:alpha val="43137"/>
                    </a:srgbClr>
                  </a:outerShdw>
                </a:effectLst>
              </a:rPr>
              <a:t>Financial Literacy</a:t>
            </a:r>
            <a:r>
              <a:rPr lang="en-US" b="1" dirty="0" smtClean="0">
                <a:solidFill>
                  <a:schemeClr val="folHlink"/>
                </a:solidFill>
                <a:effectLst>
                  <a:outerShdw blurRad="38100" dist="38100" dir="2700000" algn="tl">
                    <a:srgbClr val="000000">
                      <a:alpha val="43137"/>
                    </a:srgbClr>
                  </a:outerShdw>
                </a:effectLst>
              </a:rPr>
              <a:t> </a:t>
            </a:r>
          </a:p>
        </p:txBody>
      </p:sp>
      <p:sp>
        <p:nvSpPr>
          <p:cNvPr id="180227" name="Rectangle 3"/>
          <p:cNvSpPr>
            <a:spLocks noGrp="1" noChangeArrowheads="1"/>
          </p:cNvSpPr>
          <p:nvPr>
            <p:ph type="body" idx="1"/>
          </p:nvPr>
        </p:nvSpPr>
        <p:spPr>
          <a:xfrm>
            <a:off x="838200" y="1828800"/>
            <a:ext cx="8305800" cy="4810125"/>
          </a:xfrm>
        </p:spPr>
        <p:txBody>
          <a:bodyPr/>
          <a:lstStyle/>
          <a:p>
            <a:pPr eaLnBrk="1" hangingPunct="1">
              <a:defRPr/>
            </a:pPr>
            <a:r>
              <a:rPr lang="en-US" sz="2800" dirty="0" smtClean="0"/>
              <a:t>Basic personal financial management skills, including understanding of income, money management, saving, investing, spending and credit.</a:t>
            </a:r>
          </a:p>
          <a:p>
            <a:pPr eaLnBrk="1" hangingPunct="1">
              <a:defRPr/>
            </a:pPr>
            <a:r>
              <a:rPr lang="en-US" sz="2800" dirty="0" smtClean="0"/>
              <a:t>The ability to make critical financial decisions.</a:t>
            </a:r>
          </a:p>
          <a:p>
            <a:pPr eaLnBrk="1" hangingPunct="1">
              <a:defRPr/>
            </a:pPr>
            <a:r>
              <a:rPr lang="en-US" sz="2800" dirty="0" smtClean="0"/>
              <a:t>Knowing how to manage money, use credit effectively, build wealth, and make good financial decisions</a:t>
            </a:r>
            <a:r>
              <a:rPr lang="en-US" sz="2400" dirty="0" smtClean="0"/>
              <a:t>.</a:t>
            </a:r>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494B05F-485D-4266-9372-E0D9DDAE5BEF}" type="slidenum">
              <a:rPr lang="en-US"/>
              <a:pPr>
                <a:defRPr/>
              </a:pPr>
              <a:t>5</a:t>
            </a:fld>
            <a:endParaRPr lang="en-US"/>
          </a:p>
        </p:txBody>
      </p:sp>
      <p:sp>
        <p:nvSpPr>
          <p:cNvPr id="182274" name="Rectangle 2"/>
          <p:cNvSpPr>
            <a:spLocks noGrp="1" noChangeArrowheads="1"/>
          </p:cNvSpPr>
          <p:nvPr>
            <p:ph type="title"/>
          </p:nvPr>
        </p:nvSpPr>
        <p:spPr/>
        <p:txBody>
          <a:bodyPr lIns="92075" tIns="46038" rIns="92075" bIns="46038"/>
          <a:lstStyle/>
          <a:p>
            <a:pPr>
              <a:defRPr/>
            </a:pPr>
            <a:r>
              <a:rPr lang="en-US" b="1" dirty="0" smtClean="0">
                <a:solidFill>
                  <a:schemeClr val="tx1"/>
                </a:solidFill>
                <a:effectLst>
                  <a:outerShdw blurRad="38100" dist="38100" dir="2700000" algn="tl">
                    <a:srgbClr val="000000">
                      <a:alpha val="43137"/>
                    </a:srgbClr>
                  </a:outerShdw>
                </a:effectLst>
              </a:rPr>
              <a:t>Financial Literacy</a:t>
            </a:r>
            <a:endParaRPr lang="en-US" b="1" dirty="0" smtClean="0">
              <a:solidFill>
                <a:schemeClr val="folHlink"/>
              </a:solidFill>
              <a:effectLst>
                <a:outerShdw blurRad="38100" dist="38100" dir="2700000" algn="tl">
                  <a:srgbClr val="000000">
                    <a:alpha val="43137"/>
                  </a:srgbClr>
                </a:outerShdw>
              </a:effectLst>
            </a:endParaRPr>
          </a:p>
        </p:txBody>
      </p:sp>
      <p:sp>
        <p:nvSpPr>
          <p:cNvPr id="182275" name="Rectangle 3"/>
          <p:cNvSpPr>
            <a:spLocks noGrp="1" noChangeArrowheads="1"/>
          </p:cNvSpPr>
          <p:nvPr>
            <p:ph type="body" idx="1"/>
          </p:nvPr>
        </p:nvSpPr>
        <p:spPr/>
        <p:txBody>
          <a:bodyPr/>
          <a:lstStyle/>
          <a:p>
            <a:pPr eaLnBrk="1" hangingPunct="1">
              <a:lnSpc>
                <a:spcPct val="90000"/>
              </a:lnSpc>
              <a:defRPr/>
            </a:pPr>
            <a:r>
              <a:rPr lang="en-US" sz="2800" dirty="0" smtClean="0"/>
              <a:t>Financial literacy among individuals results in more stable communities.</a:t>
            </a:r>
          </a:p>
          <a:p>
            <a:pPr eaLnBrk="1" hangingPunct="1">
              <a:lnSpc>
                <a:spcPct val="90000"/>
              </a:lnSpc>
              <a:defRPr/>
            </a:pPr>
            <a:r>
              <a:rPr lang="en-US" sz="2800" dirty="0" smtClean="0"/>
              <a:t>Improved financial literacy, particularly early in life, results in a higher standard of living over the long term, including retirement.</a:t>
            </a:r>
          </a:p>
          <a:p>
            <a:pPr eaLnBrk="1" hangingPunct="1">
              <a:lnSpc>
                <a:spcPct val="90000"/>
              </a:lnSpc>
              <a:defRPr/>
            </a:pPr>
            <a:r>
              <a:rPr lang="en-US" sz="2800" dirty="0" smtClean="0"/>
              <a:t>Gaining financial literacy is a long-term process that, for most people, requires the assistance of institutions outside the home.</a:t>
            </a:r>
          </a:p>
        </p:txBody>
      </p:sp>
    </p:spTree>
    <p:custDataLst>
      <p:tags r:id="rId1"/>
    </p:custData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CA" b="1" dirty="0" smtClean="0">
                <a:effectLst>
                  <a:outerShdw blurRad="38100" dist="38100" dir="2700000" algn="tl">
                    <a:srgbClr val="000000">
                      <a:alpha val="43137"/>
                    </a:srgbClr>
                  </a:outerShdw>
                </a:effectLst>
              </a:rPr>
              <a:t>Financial Literacy</a:t>
            </a:r>
          </a:p>
        </p:txBody>
      </p:sp>
      <p:sp>
        <p:nvSpPr>
          <p:cNvPr id="9219" name="Rectangle 3"/>
          <p:cNvSpPr>
            <a:spLocks noGrp="1" noChangeArrowheads="1"/>
          </p:cNvSpPr>
          <p:nvPr>
            <p:ph type="body" idx="1"/>
          </p:nvPr>
        </p:nvSpPr>
        <p:spPr>
          <a:xfrm>
            <a:off x="1524000" y="2286000"/>
            <a:ext cx="6629400" cy="685800"/>
          </a:xfrm>
        </p:spPr>
        <p:txBody>
          <a:bodyPr/>
          <a:lstStyle/>
          <a:p>
            <a:pPr eaLnBrk="1" hangingPunct="1">
              <a:buFontTx/>
              <a:buNone/>
              <a:defRPr/>
            </a:pPr>
            <a:r>
              <a:rPr lang="en-CA" sz="2800" b="1" dirty="0" smtClean="0">
                <a:latin typeface="Arial" charset="0"/>
              </a:rPr>
              <a:t>Components</a:t>
            </a:r>
          </a:p>
          <a:p>
            <a:pPr eaLnBrk="1" hangingPunct="1">
              <a:buFontTx/>
              <a:buNone/>
              <a:defRPr/>
            </a:pPr>
            <a:endParaRPr lang="en-CA" sz="2400" b="1" dirty="0" smtClean="0"/>
          </a:p>
          <a:p>
            <a:pPr algn="r" eaLnBrk="1" hangingPunct="1">
              <a:buFontTx/>
              <a:buNone/>
              <a:defRPr/>
            </a:pPr>
            <a:endParaRPr lang="en-CA" sz="2400" dirty="0" smtClean="0"/>
          </a:p>
        </p:txBody>
      </p:sp>
      <p:graphicFrame>
        <p:nvGraphicFramePr>
          <p:cNvPr id="152600" name="Group 24"/>
          <p:cNvGraphicFramePr>
            <a:graphicFrameLocks noGrp="1"/>
          </p:cNvGraphicFramePr>
          <p:nvPr/>
        </p:nvGraphicFramePr>
        <p:xfrm>
          <a:off x="1752600" y="2895600"/>
          <a:ext cx="6400800" cy="3078163"/>
        </p:xfrm>
        <a:graphic>
          <a:graphicData uri="http://schemas.openxmlformats.org/drawingml/2006/table">
            <a:tbl>
              <a:tblPr/>
              <a:tblGrid>
                <a:gridCol w="6400800"/>
              </a:tblGrid>
              <a:tr h="30781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2800" b="0" i="1" u="none" strike="noStrike" cap="none" normalizeH="0" baseline="0" dirty="0" smtClean="0">
                          <a:ln>
                            <a:noFill/>
                          </a:ln>
                          <a:solidFill>
                            <a:schemeClr val="tx1"/>
                          </a:solidFill>
                          <a:effectLst/>
                          <a:latin typeface="Arial Narrow" pitchFamily="34" charset="0"/>
                        </a:rPr>
                        <a:t>				Knowledge</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CA" sz="2400" b="0" i="1" u="none" strike="noStrike" cap="none" normalizeH="0" baseline="0" dirty="0" smtClean="0">
                        <a:ln>
                          <a:noFill/>
                        </a:ln>
                        <a:solidFill>
                          <a:schemeClr val="tx1"/>
                        </a:solidFill>
                        <a:effectLst/>
                        <a:latin typeface="Arial Narrow"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CA" sz="2800" b="0" i="1" u="none" strike="noStrike" cap="none" normalizeH="0" baseline="0" dirty="0" smtClean="0">
                          <a:ln>
                            <a:noFill/>
                          </a:ln>
                          <a:solidFill>
                            <a:schemeClr val="tx1"/>
                          </a:solidFill>
                          <a:effectLst/>
                          <a:latin typeface="Arial Narrow" pitchFamily="34" charset="0"/>
                        </a:rPr>
                        <a:t>Financial Literacy</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CA" sz="2800" b="0" i="1" u="none" strike="noStrike" cap="none" normalizeH="0" baseline="0" dirty="0" smtClean="0">
                        <a:ln>
                          <a:noFill/>
                        </a:ln>
                        <a:solidFill>
                          <a:schemeClr val="tx1"/>
                        </a:solidFill>
                        <a:effectLst/>
                        <a:latin typeface="Arial Narrow"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CA" sz="2800" b="0" i="1" u="none" strike="noStrike" cap="none" normalizeH="0" baseline="0" dirty="0" smtClean="0">
                          <a:ln>
                            <a:noFill/>
                          </a:ln>
                          <a:solidFill>
                            <a:schemeClr val="tx1"/>
                          </a:solidFill>
                          <a:effectLst/>
                          <a:latin typeface="Arial Narrow" pitchFamily="34" charset="0"/>
                        </a:rPr>
                        <a:t>				Skills</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CA" sz="2400" b="0" i="1" u="none" strike="noStrike" cap="none" normalizeH="0" baseline="0" dirty="0" smtClean="0">
                        <a:ln>
                          <a:noFill/>
                        </a:ln>
                        <a:solidFill>
                          <a:schemeClr val="tx1"/>
                        </a:solidFill>
                        <a:effectLst/>
                        <a:latin typeface="Arial Narrow" pitchFamily="34" charset="0"/>
                      </a:endParaRPr>
                    </a:p>
                  </a:txBody>
                  <a:tcPr marT="45715" marB="45715" horzOverflow="overflow">
                    <a:lnL cap="flat">
                      <a:noFill/>
                    </a:lnL>
                    <a:lnR cap="flat">
                      <a:noFill/>
                    </a:lnR>
                    <a:lnT cap="flat">
                      <a:noFill/>
                    </a:lnT>
                    <a:lnB cap="flat">
                      <a:noFill/>
                    </a:lnB>
                    <a:lnTlToBr>
                      <a:noFill/>
                    </a:lnTlToBr>
                    <a:lnBlToTr>
                      <a:noFill/>
                    </a:lnBlToTr>
                    <a:noFill/>
                  </a:tcPr>
                </a:tc>
              </a:tr>
            </a:tbl>
          </a:graphicData>
        </a:graphic>
      </p:graphicFrame>
      <p:sp>
        <p:nvSpPr>
          <p:cNvPr id="7174" name="Line 18"/>
          <p:cNvSpPr>
            <a:spLocks noChangeShapeType="1"/>
          </p:cNvSpPr>
          <p:nvPr/>
        </p:nvSpPr>
        <p:spPr bwMode="auto">
          <a:xfrm flipV="1">
            <a:off x="4173538" y="3338513"/>
            <a:ext cx="1312862" cy="727075"/>
          </a:xfrm>
          <a:prstGeom prst="line">
            <a:avLst/>
          </a:prstGeom>
          <a:noFill/>
          <a:ln w="9525">
            <a:solidFill>
              <a:schemeClr val="tx1"/>
            </a:solidFill>
            <a:round/>
            <a:headEnd/>
            <a:tailEnd type="triangle" w="med" len="med"/>
          </a:ln>
        </p:spPr>
        <p:txBody>
          <a:bodyPr/>
          <a:lstStyle/>
          <a:p>
            <a:endParaRPr lang="en-US"/>
          </a:p>
        </p:txBody>
      </p:sp>
      <p:sp>
        <p:nvSpPr>
          <p:cNvPr id="7175" name="Line 19"/>
          <p:cNvSpPr>
            <a:spLocks noChangeShapeType="1"/>
          </p:cNvSpPr>
          <p:nvPr/>
        </p:nvSpPr>
        <p:spPr bwMode="auto">
          <a:xfrm>
            <a:off x="4191000" y="4065588"/>
            <a:ext cx="1295400" cy="8382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CA" b="1" dirty="0" smtClean="0">
                <a:effectLst>
                  <a:outerShdw blurRad="38100" dist="38100" dir="2700000" algn="tl">
                    <a:srgbClr val="000000">
                      <a:alpha val="43137"/>
                    </a:srgbClr>
                  </a:outerShdw>
                </a:effectLst>
              </a:rPr>
              <a:t>Financial Capability</a:t>
            </a:r>
          </a:p>
        </p:txBody>
      </p:sp>
      <p:sp>
        <p:nvSpPr>
          <p:cNvPr id="10243" name="Rectangle 3"/>
          <p:cNvSpPr>
            <a:spLocks noGrp="1" noChangeArrowheads="1"/>
          </p:cNvSpPr>
          <p:nvPr>
            <p:ph type="body" idx="1"/>
          </p:nvPr>
        </p:nvSpPr>
        <p:spPr>
          <a:xfrm>
            <a:off x="990600" y="1905000"/>
            <a:ext cx="7162800" cy="4038600"/>
          </a:xfrm>
        </p:spPr>
        <p:txBody>
          <a:bodyPr/>
          <a:lstStyle/>
          <a:p>
            <a:pPr marL="457200" lvl="1" indent="0" eaLnBrk="1" hangingPunct="1">
              <a:buFontTx/>
              <a:buNone/>
              <a:defRPr/>
            </a:pPr>
            <a:r>
              <a:rPr lang="en-US" dirty="0" smtClean="0">
                <a:cs typeface="Times New Roman" pitchFamily="18" charset="0"/>
              </a:rPr>
              <a:t>“</a:t>
            </a:r>
            <a:r>
              <a:rPr lang="en-US" sz="2400" dirty="0" smtClean="0">
                <a:cs typeface="Times New Roman" pitchFamily="18" charset="0"/>
              </a:rPr>
              <a:t>It is a mistake to believe that only those on low incomes or in disadvantaged areas need financial literacy. People need to be equipped with the skills, knowledge and confidence to ensure they make informed judgments and take effective decisions regarding their own financial circumstances.”</a:t>
            </a:r>
          </a:p>
          <a:p>
            <a:pPr lvl="1" algn="r" eaLnBrk="1" hangingPunct="1">
              <a:buFontTx/>
              <a:buNone/>
              <a:defRPr/>
            </a:pPr>
            <a:endParaRPr lang="en-CA" sz="2000" dirty="0" smtClean="0"/>
          </a:p>
          <a:p>
            <a:pPr lvl="1" algn="r" eaLnBrk="1" hangingPunct="1">
              <a:buFontTx/>
              <a:buNone/>
              <a:defRPr/>
            </a:pPr>
            <a:r>
              <a:rPr lang="en-CA" sz="2000" dirty="0" smtClean="0"/>
              <a:t>- UK Department for Education and Skills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1295400" y="609600"/>
            <a:ext cx="7620000" cy="762000"/>
          </a:xfrm>
        </p:spPr>
        <p:txBody>
          <a:bodyPr/>
          <a:lstStyle/>
          <a:p>
            <a:pPr eaLnBrk="1" hangingPunct="1">
              <a:defRPr/>
            </a:pPr>
            <a:r>
              <a:rPr lang="en-CA" b="1" dirty="0" smtClean="0">
                <a:solidFill>
                  <a:schemeClr val="tx1"/>
                </a:solidFill>
                <a:effectLst>
                  <a:outerShdw blurRad="38100" dist="38100" dir="2700000" algn="tl">
                    <a:srgbClr val="000000">
                      <a:alpha val="43137"/>
                    </a:srgbClr>
                  </a:outerShdw>
                </a:effectLst>
                <a:cs typeface="Times New Roman" pitchFamily="18" charset="0"/>
              </a:rPr>
              <a:t>Financial Capability</a:t>
            </a:r>
          </a:p>
        </p:txBody>
      </p:sp>
      <p:sp>
        <p:nvSpPr>
          <p:cNvPr id="15363" name="Rectangle 1027"/>
          <p:cNvSpPr>
            <a:spLocks noGrp="1" noChangeArrowheads="1"/>
          </p:cNvSpPr>
          <p:nvPr>
            <p:ph type="body" idx="1"/>
          </p:nvPr>
        </p:nvSpPr>
        <p:spPr/>
        <p:txBody>
          <a:bodyPr/>
          <a:lstStyle/>
          <a:p>
            <a:pPr eaLnBrk="1" hangingPunct="1">
              <a:buFontTx/>
              <a:buNone/>
              <a:defRPr/>
            </a:pPr>
            <a:r>
              <a:rPr lang="en-CA" sz="2400" b="1" dirty="0" smtClean="0">
                <a:latin typeface="Arial" charset="0"/>
                <a:cs typeface="Times New Roman" pitchFamily="18" charset="0"/>
              </a:rPr>
              <a:t>Proposed Definition of Financial Capability </a:t>
            </a:r>
            <a:r>
              <a:rPr lang="en-CA" b="1" u="sng" dirty="0" smtClean="0">
                <a:latin typeface="Times New Roman" pitchFamily="18" charset="0"/>
                <a:cs typeface="Times New Roman" pitchFamily="18" charset="0"/>
              </a:rPr>
              <a:t> </a:t>
            </a:r>
          </a:p>
          <a:p>
            <a:pPr eaLnBrk="1" hangingPunct="1">
              <a:buFontTx/>
              <a:buNone/>
              <a:defRPr/>
            </a:pPr>
            <a:r>
              <a:rPr lang="en-CA" sz="2800" dirty="0" smtClean="0">
                <a:latin typeface="Times New Roman" pitchFamily="18" charset="0"/>
                <a:cs typeface="Times New Roman" pitchFamily="18" charset="0"/>
              </a:rPr>
              <a:t>	</a:t>
            </a:r>
            <a:r>
              <a:rPr lang="en-CA" sz="2400" dirty="0" smtClean="0">
                <a:cs typeface="Times New Roman" pitchFamily="18" charset="0"/>
              </a:rPr>
              <a:t>“…</a:t>
            </a:r>
            <a:r>
              <a:rPr lang="en-US" sz="2400" dirty="0" smtClean="0">
                <a:cs typeface="Times New Roman" pitchFamily="18" charset="0"/>
              </a:rPr>
              <a:t>enabling environment that ensures that all consumers develop the skills and confidence to be aware of financial opportunities, to know where to go for help, to make informed choices, and to take effective action to improve their financial well-being</a:t>
            </a:r>
            <a:r>
              <a:rPr lang="en-US" sz="2800" dirty="0" smtClean="0">
                <a:cs typeface="Times New Roman" pitchFamily="18" charset="0"/>
              </a:rPr>
              <a:t>”. </a:t>
            </a:r>
            <a:endParaRPr lang="en-CA" sz="2800" dirty="0" smtClean="0">
              <a:cs typeface="Times New Roman" pitchFamily="18" charset="0"/>
            </a:endParaRPr>
          </a:p>
          <a:p>
            <a:pPr eaLnBrk="1" hangingPunct="1">
              <a:defRPr/>
            </a:pPr>
            <a:endParaRPr lang="en-CA"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CA" b="1" dirty="0" smtClean="0">
                <a:effectLst>
                  <a:outerShdw blurRad="38100" dist="38100" dir="2700000" algn="tl">
                    <a:srgbClr val="000000">
                      <a:alpha val="43137"/>
                    </a:srgbClr>
                  </a:outerShdw>
                </a:effectLst>
              </a:rPr>
              <a:t>Financial Capability</a:t>
            </a:r>
          </a:p>
        </p:txBody>
      </p:sp>
      <p:sp>
        <p:nvSpPr>
          <p:cNvPr id="11267" name="Rectangle 3"/>
          <p:cNvSpPr>
            <a:spLocks noGrp="1" noChangeArrowheads="1"/>
          </p:cNvSpPr>
          <p:nvPr>
            <p:ph type="body" idx="1"/>
          </p:nvPr>
        </p:nvSpPr>
        <p:spPr>
          <a:xfrm>
            <a:off x="1524000" y="2286000"/>
            <a:ext cx="6629400" cy="609600"/>
          </a:xfrm>
        </p:spPr>
        <p:txBody>
          <a:bodyPr/>
          <a:lstStyle/>
          <a:p>
            <a:pPr eaLnBrk="1" hangingPunct="1">
              <a:buFontTx/>
              <a:buNone/>
              <a:defRPr/>
            </a:pPr>
            <a:r>
              <a:rPr lang="en-US" sz="2400" b="1" dirty="0" smtClean="0">
                <a:latin typeface="Arial" charset="0"/>
                <a:cs typeface="Times New Roman" pitchFamily="18" charset="0"/>
              </a:rPr>
              <a:t>Three interrelated dimensions</a:t>
            </a:r>
            <a:r>
              <a:rPr lang="en-US" dirty="0" smtClean="0">
                <a:latin typeface="Arial" charset="0"/>
                <a:cs typeface="Times New Roman" pitchFamily="18" charset="0"/>
              </a:rPr>
              <a:t> </a:t>
            </a:r>
            <a:endParaRPr lang="en-CA" dirty="0" smtClean="0">
              <a:latin typeface="Arial" charset="0"/>
              <a:cs typeface="Times New Roman" pitchFamily="18" charset="0"/>
            </a:endParaRPr>
          </a:p>
        </p:txBody>
      </p:sp>
      <p:graphicFrame>
        <p:nvGraphicFramePr>
          <p:cNvPr id="154635" name="Group 11"/>
          <p:cNvGraphicFramePr>
            <a:graphicFrameLocks noGrp="1"/>
          </p:cNvGraphicFramePr>
          <p:nvPr/>
        </p:nvGraphicFramePr>
        <p:xfrm>
          <a:off x="1752600" y="2895600"/>
          <a:ext cx="6934200" cy="3078163"/>
        </p:xfrm>
        <a:graphic>
          <a:graphicData uri="http://schemas.openxmlformats.org/drawingml/2006/table">
            <a:tbl>
              <a:tblPr/>
              <a:tblGrid>
                <a:gridCol w="6934200"/>
              </a:tblGrid>
              <a:tr h="30781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CA" sz="2800" b="0" i="1" u="none" strike="noStrike" cap="none" normalizeH="0" baseline="0" dirty="0" smtClean="0">
                          <a:ln>
                            <a:noFill/>
                          </a:ln>
                          <a:solidFill>
                            <a:schemeClr val="tx1"/>
                          </a:solidFill>
                          <a:effectLst/>
                          <a:latin typeface="Arial Narrow" pitchFamily="34" charset="0"/>
                        </a:rPr>
                        <a:t>			</a:t>
                      </a:r>
                      <a:r>
                        <a:rPr kumimoji="0" lang="en-US" sz="2000" b="0" i="1" u="none" strike="noStrike" cap="none" normalizeH="0" baseline="0" dirty="0" smtClean="0">
                          <a:ln>
                            <a:noFill/>
                          </a:ln>
                          <a:solidFill>
                            <a:schemeClr val="tx1"/>
                          </a:solidFill>
                          <a:effectLst/>
                          <a:latin typeface="Arial Narrow" pitchFamily="34" charset="0"/>
                          <a:cs typeface="Times New Roman" pitchFamily="18" charset="0"/>
                        </a:rPr>
                        <a:t>Financial knowledge and understanding</a:t>
                      </a:r>
                      <a:r>
                        <a:rPr kumimoji="0" lang="en-CA" sz="2000" b="0" i="1" u="none" strike="noStrike" cap="none" normalizeH="0" baseline="0" dirty="0" smtClean="0">
                          <a:ln>
                            <a:noFill/>
                          </a:ln>
                          <a:solidFill>
                            <a:schemeClr val="tx1"/>
                          </a:solidFill>
                          <a:effectLst/>
                          <a:latin typeface="Arial Narrow" pitchFamily="34" charset="0"/>
                        </a:rPr>
                        <a:t> </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CA" sz="2400" b="0" i="1" u="none" strike="noStrike" cap="none" normalizeH="0" baseline="0" dirty="0" smtClean="0">
                        <a:ln>
                          <a:noFill/>
                        </a:ln>
                        <a:solidFill>
                          <a:schemeClr val="tx1"/>
                        </a:solidFill>
                        <a:effectLst/>
                        <a:latin typeface="Arial Narrow"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CA" sz="2400" b="0" i="1" u="none" strike="noStrike" cap="none" normalizeH="0" baseline="0" dirty="0" smtClean="0">
                          <a:ln>
                            <a:noFill/>
                          </a:ln>
                          <a:solidFill>
                            <a:schemeClr val="tx1"/>
                          </a:solidFill>
                          <a:effectLst/>
                          <a:latin typeface="Arial Narrow" pitchFamily="34" charset="0"/>
                        </a:rPr>
                        <a:t>Financial Capability	</a:t>
                      </a:r>
                      <a:r>
                        <a:rPr kumimoji="0" lang="en-US" sz="2000" b="0" i="1" u="none" strike="noStrike" cap="none" normalizeH="0" baseline="0" dirty="0" smtClean="0">
                          <a:ln>
                            <a:noFill/>
                          </a:ln>
                          <a:solidFill>
                            <a:schemeClr val="tx1"/>
                          </a:solidFill>
                          <a:effectLst/>
                          <a:latin typeface="Arial Narrow" pitchFamily="34" charset="0"/>
                          <a:cs typeface="Times New Roman" pitchFamily="18" charset="0"/>
                        </a:rPr>
                        <a:t>Financial skills and competence</a:t>
                      </a:r>
                      <a:r>
                        <a:rPr kumimoji="0" lang="en-CA" sz="2400" b="0" i="1" u="none" strike="noStrike" cap="none" normalizeH="0" baseline="0" dirty="0" smtClean="0">
                          <a:ln>
                            <a:noFill/>
                          </a:ln>
                          <a:solidFill>
                            <a:schemeClr val="tx1"/>
                          </a:solidFill>
                          <a:effectLst/>
                          <a:latin typeface="Arial Narrow" pitchFamily="34" charset="0"/>
                        </a:rPr>
                        <a:t> </a:t>
                      </a:r>
                      <a:endParaRPr kumimoji="0" lang="en-CA" sz="2800" b="0" i="1" u="none" strike="noStrike" cap="none" normalizeH="0" baseline="0" dirty="0" smtClean="0">
                        <a:ln>
                          <a:noFill/>
                        </a:ln>
                        <a:solidFill>
                          <a:schemeClr val="tx1"/>
                        </a:solidFill>
                        <a:effectLst/>
                        <a:latin typeface="Arial Narrow"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CA" sz="2400" b="0" i="1" u="none" strike="noStrike" cap="none" normalizeH="0" baseline="0" dirty="0" smtClean="0">
                        <a:ln>
                          <a:noFill/>
                        </a:ln>
                        <a:solidFill>
                          <a:schemeClr val="tx1"/>
                        </a:solidFill>
                        <a:effectLst/>
                        <a:latin typeface="Arial Narrow"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CA" sz="2400" b="0" i="1" u="none" strike="noStrike" cap="none" normalizeH="0" baseline="0" dirty="0" smtClean="0">
                          <a:ln>
                            <a:noFill/>
                          </a:ln>
                          <a:solidFill>
                            <a:schemeClr val="tx1"/>
                          </a:solidFill>
                          <a:effectLst/>
                          <a:latin typeface="Arial Narrow" pitchFamily="34" charset="0"/>
                        </a:rPr>
                        <a:t>			</a:t>
                      </a:r>
                      <a:r>
                        <a:rPr kumimoji="0" lang="en-US" sz="2000" b="0" i="1" u="none" strike="noStrike" cap="none" normalizeH="0" baseline="0" dirty="0" smtClean="0">
                          <a:ln>
                            <a:noFill/>
                          </a:ln>
                          <a:solidFill>
                            <a:schemeClr val="tx1"/>
                          </a:solidFill>
                          <a:effectLst/>
                          <a:latin typeface="Arial Narrow" pitchFamily="34" charset="0"/>
                          <a:cs typeface="Times New Roman" pitchFamily="18" charset="0"/>
                        </a:rPr>
                        <a:t>Financial responsibility</a:t>
                      </a:r>
                      <a:r>
                        <a:rPr kumimoji="0" lang="en-CA" sz="2400" b="0" i="1" u="none" strike="noStrike" cap="none" normalizeH="0" baseline="0" dirty="0" smtClean="0">
                          <a:ln>
                            <a:noFill/>
                          </a:ln>
                          <a:solidFill>
                            <a:schemeClr val="tx1"/>
                          </a:solidFill>
                          <a:effectLst/>
                          <a:latin typeface="Arial Narrow" pitchFamily="34" charset="0"/>
                        </a:rPr>
                        <a:t> </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CA" sz="2400" b="0" i="1" u="none" strike="noStrike" cap="none" normalizeH="0" baseline="0" dirty="0" smtClean="0">
                        <a:ln>
                          <a:noFill/>
                        </a:ln>
                        <a:solidFill>
                          <a:schemeClr val="tx1"/>
                        </a:solidFill>
                        <a:effectLst/>
                        <a:latin typeface="Arial Narrow" pitchFamily="34" charset="0"/>
                      </a:endParaRPr>
                    </a:p>
                  </a:txBody>
                  <a:tcPr marT="45715" marB="45715" horzOverflow="overflow">
                    <a:lnL cap="flat">
                      <a:noFill/>
                    </a:lnL>
                    <a:lnR cap="flat">
                      <a:noFill/>
                    </a:lnR>
                    <a:lnT cap="flat">
                      <a:noFill/>
                    </a:lnT>
                    <a:lnB cap="flat">
                      <a:noFill/>
                    </a:lnB>
                    <a:lnTlToBr>
                      <a:noFill/>
                    </a:lnTlToBr>
                    <a:lnBlToTr>
                      <a:noFill/>
                    </a:lnBlToTr>
                    <a:noFill/>
                  </a:tcPr>
                </a:tc>
              </a:tr>
            </a:tbl>
          </a:graphicData>
        </a:graphic>
      </p:graphicFrame>
      <p:sp>
        <p:nvSpPr>
          <p:cNvPr id="10246" name="Line 12"/>
          <p:cNvSpPr>
            <a:spLocks noChangeShapeType="1"/>
          </p:cNvSpPr>
          <p:nvPr/>
        </p:nvSpPr>
        <p:spPr bwMode="auto">
          <a:xfrm flipV="1">
            <a:off x="4038600" y="3200400"/>
            <a:ext cx="533400" cy="914400"/>
          </a:xfrm>
          <a:prstGeom prst="line">
            <a:avLst/>
          </a:prstGeom>
          <a:noFill/>
          <a:ln w="9525">
            <a:solidFill>
              <a:schemeClr val="tx1"/>
            </a:solidFill>
            <a:round/>
            <a:headEnd/>
            <a:tailEnd type="triangle" w="med" len="med"/>
          </a:ln>
        </p:spPr>
        <p:txBody>
          <a:bodyPr/>
          <a:lstStyle/>
          <a:p>
            <a:endParaRPr lang="en-US"/>
          </a:p>
        </p:txBody>
      </p:sp>
      <p:sp>
        <p:nvSpPr>
          <p:cNvPr id="10247" name="Line 13"/>
          <p:cNvSpPr>
            <a:spLocks noChangeShapeType="1"/>
          </p:cNvSpPr>
          <p:nvPr/>
        </p:nvSpPr>
        <p:spPr bwMode="auto">
          <a:xfrm>
            <a:off x="4038600" y="4114800"/>
            <a:ext cx="533400" cy="0"/>
          </a:xfrm>
          <a:prstGeom prst="line">
            <a:avLst/>
          </a:prstGeom>
          <a:noFill/>
          <a:ln w="9525">
            <a:solidFill>
              <a:schemeClr val="tx1"/>
            </a:solidFill>
            <a:round/>
            <a:headEnd/>
            <a:tailEnd type="triangle" w="med" len="med"/>
          </a:ln>
        </p:spPr>
        <p:txBody>
          <a:bodyPr/>
          <a:lstStyle/>
          <a:p>
            <a:endParaRPr lang="en-US"/>
          </a:p>
        </p:txBody>
      </p:sp>
      <p:sp>
        <p:nvSpPr>
          <p:cNvPr id="10248" name="Line 14"/>
          <p:cNvSpPr>
            <a:spLocks noChangeShapeType="1"/>
          </p:cNvSpPr>
          <p:nvPr/>
        </p:nvSpPr>
        <p:spPr bwMode="auto">
          <a:xfrm>
            <a:off x="4038600" y="4114800"/>
            <a:ext cx="533400" cy="8382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7|2.9|5"/>
</p:tagLst>
</file>

<file path=ppt/tags/tag2.xml><?xml version="1.0" encoding="utf-8"?>
<p:tagLst xmlns:a="http://schemas.openxmlformats.org/drawingml/2006/main" xmlns:r="http://schemas.openxmlformats.org/officeDocument/2006/relationships" xmlns:p="http://schemas.openxmlformats.org/presentationml/2006/main">
  <p:tag name="TIMING" val="|2.6|3.2|4.7"/>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902</TotalTime>
  <Words>577</Words>
  <Application>Microsoft Office PowerPoint</Application>
  <PresentationFormat>On-screen Show (4:3)</PresentationFormat>
  <Paragraphs>141</Paragraphs>
  <Slides>25</Slides>
  <Notes>16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Blank Presentation</vt:lpstr>
      <vt:lpstr>Financial Fitness</vt:lpstr>
      <vt:lpstr>Agenda</vt:lpstr>
      <vt:lpstr>Financial Literacy</vt:lpstr>
      <vt:lpstr>Financial Literacy </vt:lpstr>
      <vt:lpstr>Financial Literacy</vt:lpstr>
      <vt:lpstr>Financial Literacy</vt:lpstr>
      <vt:lpstr>Financial Capability</vt:lpstr>
      <vt:lpstr>Financial Capability</vt:lpstr>
      <vt:lpstr>Financial Capability</vt:lpstr>
      <vt:lpstr>Financial “Literacy” vs. “Capability”</vt:lpstr>
      <vt:lpstr>Financial Capability</vt:lpstr>
      <vt:lpstr>Financial Capability</vt:lpstr>
      <vt:lpstr>Financial Capability</vt:lpstr>
      <vt:lpstr>Program Requirements </vt:lpstr>
      <vt:lpstr>Recommended Standards </vt:lpstr>
      <vt:lpstr>Recommended Standards</vt:lpstr>
      <vt:lpstr>Recommended Standards </vt:lpstr>
      <vt:lpstr>Core Content</vt:lpstr>
      <vt:lpstr>Core Content </vt:lpstr>
      <vt:lpstr>Core Content</vt:lpstr>
      <vt:lpstr>Core Content</vt:lpstr>
      <vt:lpstr>Core Content</vt:lpstr>
      <vt:lpstr>Core Content</vt:lpstr>
      <vt:lpstr>Core Content</vt:lpstr>
      <vt:lpstr>Resources</vt:lpstr>
    </vt:vector>
  </TitlesOfParts>
  <Company>David Plihal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NeighborWorks® America  Production Accomplishments  FY 2009 Q1  -  Q3  (October 2008  -  July 2009) </dc:title>
  <dc:creator>David Plihal</dc:creator>
  <cp:lastModifiedBy>skarandikar</cp:lastModifiedBy>
  <cp:revision>26</cp:revision>
  <dcterms:created xsi:type="dcterms:W3CDTF">2009-09-28T18:22:19Z</dcterms:created>
  <dcterms:modified xsi:type="dcterms:W3CDTF">2011-01-20T19:51:04Z</dcterms:modified>
</cp:coreProperties>
</file>